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3" r:id="rId9"/>
    <p:sldId id="264" r:id="rId10"/>
    <p:sldId id="266" r:id="rId11"/>
    <p:sldId id="267" r:id="rId12"/>
    <p:sldId id="268" r:id="rId13"/>
    <p:sldId id="269" r:id="rId14"/>
    <p:sldId id="279" r:id="rId15"/>
    <p:sldId id="280" r:id="rId16"/>
    <p:sldId id="281" r:id="rId17"/>
    <p:sldId id="282" r:id="rId18"/>
    <p:sldId id="283" r:id="rId19"/>
    <p:sldId id="278" r:id="rId20"/>
    <p:sldId id="270" r:id="rId21"/>
    <p:sldId id="271" r:id="rId22"/>
    <p:sldId id="274" r:id="rId23"/>
    <p:sldId id="275" r:id="rId24"/>
    <p:sldId id="263" r:id="rId25"/>
  </p:sldIdLst>
  <p:sldSz cx="6858000" cy="9906000" type="A4"/>
  <p:notesSz cx="6858000" cy="9144000"/>
  <p:defaultTextStyle>
    <a:defPPr>
      <a:defRPr lang="zh-CN"/>
    </a:defPPr>
    <a:lvl1pPr marL="0" algn="l" defTabSz="9785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89585" algn="l" defTabSz="9785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78535" algn="l" defTabSz="9785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68120" algn="l" defTabSz="9785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57070" algn="l" defTabSz="9785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446655" algn="l" defTabSz="9785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936240" algn="l" defTabSz="9785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425190" algn="l" defTabSz="9785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914775" algn="l" defTabSz="9785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884" y="2226"/>
      </p:cViewPr>
      <p:guideLst>
        <p:guide orient="horz" pos="3121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14351" y="3077282"/>
            <a:ext cx="5829300" cy="212337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28700" y="5613399"/>
            <a:ext cx="4800600" cy="253153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8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78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68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466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36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251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147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72050" y="396701"/>
            <a:ext cx="1543050" cy="845220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42901" y="396701"/>
            <a:ext cx="4514850" cy="845220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1735" y="6365526"/>
            <a:ext cx="5829300" cy="1967441"/>
          </a:xfrm>
        </p:spPr>
        <p:txBody>
          <a:bodyPr anchor="t"/>
          <a:lstStyle>
            <a:lvl1pPr algn="l">
              <a:defRPr sz="43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41735" y="4198585"/>
            <a:ext cx="5829300" cy="2166936"/>
          </a:xfrm>
        </p:spPr>
        <p:txBody>
          <a:bodyPr anchor="b"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48958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7853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46812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9570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44665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93624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4251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91477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42900" y="2311403"/>
            <a:ext cx="3028950" cy="6537501"/>
          </a:xfrm>
        </p:spPr>
        <p:txBody>
          <a:bodyPr/>
          <a:lstStyle>
            <a:lvl1pPr>
              <a:defRPr sz="3000"/>
            </a:lvl1pPr>
            <a:lvl2pPr>
              <a:defRPr sz="26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486150" y="2311403"/>
            <a:ext cx="3028950" cy="6537501"/>
          </a:xfrm>
        </p:spPr>
        <p:txBody>
          <a:bodyPr/>
          <a:lstStyle>
            <a:lvl1pPr>
              <a:defRPr sz="3000"/>
            </a:lvl1pPr>
            <a:lvl2pPr>
              <a:defRPr sz="26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42900" y="2217388"/>
            <a:ext cx="3030141" cy="924101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89585" indent="0">
              <a:buNone/>
              <a:defRPr sz="2100" b="1"/>
            </a:lvl2pPr>
            <a:lvl3pPr marL="978535" indent="0">
              <a:buNone/>
              <a:defRPr sz="1900" b="1"/>
            </a:lvl3pPr>
            <a:lvl4pPr marL="1468120" indent="0">
              <a:buNone/>
              <a:defRPr sz="1700" b="1"/>
            </a:lvl4pPr>
            <a:lvl5pPr marL="1957070" indent="0">
              <a:buNone/>
              <a:defRPr sz="1700" b="1"/>
            </a:lvl5pPr>
            <a:lvl6pPr marL="2446655" indent="0">
              <a:buNone/>
              <a:defRPr sz="1700" b="1"/>
            </a:lvl6pPr>
            <a:lvl7pPr marL="2936240" indent="0">
              <a:buNone/>
              <a:defRPr sz="1700" b="1"/>
            </a:lvl7pPr>
            <a:lvl8pPr marL="3425190" indent="0">
              <a:buNone/>
              <a:defRPr sz="1700" b="1"/>
            </a:lvl8pPr>
            <a:lvl9pPr marL="3914775" indent="0">
              <a:buNone/>
              <a:defRPr sz="17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42900" y="3141486"/>
            <a:ext cx="3030141" cy="5707416"/>
          </a:xfrm>
        </p:spPr>
        <p:txBody>
          <a:bodyPr/>
          <a:lstStyle>
            <a:lvl1pPr>
              <a:defRPr sz="26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83770" y="2217388"/>
            <a:ext cx="3031331" cy="924101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89585" indent="0">
              <a:buNone/>
              <a:defRPr sz="2100" b="1"/>
            </a:lvl2pPr>
            <a:lvl3pPr marL="978535" indent="0">
              <a:buNone/>
              <a:defRPr sz="1900" b="1"/>
            </a:lvl3pPr>
            <a:lvl4pPr marL="1468120" indent="0">
              <a:buNone/>
              <a:defRPr sz="1700" b="1"/>
            </a:lvl4pPr>
            <a:lvl5pPr marL="1957070" indent="0">
              <a:buNone/>
              <a:defRPr sz="1700" b="1"/>
            </a:lvl5pPr>
            <a:lvl6pPr marL="2446655" indent="0">
              <a:buNone/>
              <a:defRPr sz="1700" b="1"/>
            </a:lvl6pPr>
            <a:lvl7pPr marL="2936240" indent="0">
              <a:buNone/>
              <a:defRPr sz="1700" b="1"/>
            </a:lvl7pPr>
            <a:lvl8pPr marL="3425190" indent="0">
              <a:buNone/>
              <a:defRPr sz="1700" b="1"/>
            </a:lvl8pPr>
            <a:lvl9pPr marL="3914775" indent="0">
              <a:buNone/>
              <a:defRPr sz="17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83770" y="3141486"/>
            <a:ext cx="3031331" cy="5707416"/>
          </a:xfrm>
        </p:spPr>
        <p:txBody>
          <a:bodyPr/>
          <a:lstStyle>
            <a:lvl1pPr>
              <a:defRPr sz="26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2017/12/16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2017/12/16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2017/12/16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02" y="394405"/>
            <a:ext cx="2256234" cy="1678517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81288" y="394408"/>
            <a:ext cx="3833812" cy="8454497"/>
          </a:xfrm>
        </p:spPr>
        <p:txBody>
          <a:bodyPr/>
          <a:lstStyle>
            <a:lvl1pPr>
              <a:defRPr sz="3400"/>
            </a:lvl1pPr>
            <a:lvl2pPr>
              <a:defRPr sz="3000"/>
            </a:lvl2pPr>
            <a:lvl3pPr>
              <a:defRPr sz="26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42902" y="2072925"/>
            <a:ext cx="2256234" cy="6775980"/>
          </a:xfrm>
        </p:spPr>
        <p:txBody>
          <a:bodyPr/>
          <a:lstStyle>
            <a:lvl1pPr marL="0" indent="0">
              <a:buNone/>
              <a:defRPr sz="1500"/>
            </a:lvl1pPr>
            <a:lvl2pPr marL="489585" indent="0">
              <a:buNone/>
              <a:defRPr sz="1300"/>
            </a:lvl2pPr>
            <a:lvl3pPr marL="978535" indent="0">
              <a:buNone/>
              <a:defRPr sz="1100"/>
            </a:lvl3pPr>
            <a:lvl4pPr marL="1468120" indent="0">
              <a:buNone/>
              <a:defRPr sz="900"/>
            </a:lvl4pPr>
            <a:lvl5pPr marL="1957070" indent="0">
              <a:buNone/>
              <a:defRPr sz="900"/>
            </a:lvl5pPr>
            <a:lvl6pPr marL="2446655" indent="0">
              <a:buNone/>
              <a:defRPr sz="900"/>
            </a:lvl6pPr>
            <a:lvl7pPr marL="2936240" indent="0">
              <a:buNone/>
              <a:defRPr sz="900"/>
            </a:lvl7pPr>
            <a:lvl8pPr marL="3425190" indent="0">
              <a:buNone/>
              <a:defRPr sz="900"/>
            </a:lvl8pPr>
            <a:lvl9pPr marL="3914775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44217" y="6934201"/>
            <a:ext cx="4114800" cy="818623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344217" y="885119"/>
            <a:ext cx="4114800" cy="5943600"/>
          </a:xfrm>
        </p:spPr>
        <p:txBody>
          <a:bodyPr/>
          <a:lstStyle>
            <a:lvl1pPr marL="0" indent="0">
              <a:buNone/>
              <a:defRPr sz="3400"/>
            </a:lvl1pPr>
            <a:lvl2pPr marL="489585" indent="0">
              <a:buNone/>
              <a:defRPr sz="3000"/>
            </a:lvl2pPr>
            <a:lvl3pPr marL="978535" indent="0">
              <a:buNone/>
              <a:defRPr sz="2600"/>
            </a:lvl3pPr>
            <a:lvl4pPr marL="1468120" indent="0">
              <a:buNone/>
              <a:defRPr sz="2100"/>
            </a:lvl4pPr>
            <a:lvl5pPr marL="1957070" indent="0">
              <a:buNone/>
              <a:defRPr sz="2100"/>
            </a:lvl5pPr>
            <a:lvl6pPr marL="2446655" indent="0">
              <a:buNone/>
              <a:defRPr sz="2100"/>
            </a:lvl6pPr>
            <a:lvl7pPr marL="2936240" indent="0">
              <a:buNone/>
              <a:defRPr sz="2100"/>
            </a:lvl7pPr>
            <a:lvl8pPr marL="3425190" indent="0">
              <a:buNone/>
              <a:defRPr sz="2100"/>
            </a:lvl8pPr>
            <a:lvl9pPr marL="3914775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344217" y="7752822"/>
            <a:ext cx="4114800" cy="1162580"/>
          </a:xfrm>
        </p:spPr>
        <p:txBody>
          <a:bodyPr/>
          <a:lstStyle>
            <a:lvl1pPr marL="0" indent="0">
              <a:buNone/>
              <a:defRPr sz="1500"/>
            </a:lvl1pPr>
            <a:lvl2pPr marL="489585" indent="0">
              <a:buNone/>
              <a:defRPr sz="1300"/>
            </a:lvl2pPr>
            <a:lvl3pPr marL="978535" indent="0">
              <a:buNone/>
              <a:defRPr sz="1100"/>
            </a:lvl3pPr>
            <a:lvl4pPr marL="1468120" indent="0">
              <a:buNone/>
              <a:defRPr sz="900"/>
            </a:lvl4pPr>
            <a:lvl5pPr marL="1957070" indent="0">
              <a:buNone/>
              <a:defRPr sz="900"/>
            </a:lvl5pPr>
            <a:lvl6pPr marL="2446655" indent="0">
              <a:buNone/>
              <a:defRPr sz="900"/>
            </a:lvl6pPr>
            <a:lvl7pPr marL="2936240" indent="0">
              <a:buNone/>
              <a:defRPr sz="900"/>
            </a:lvl7pPr>
            <a:lvl8pPr marL="3425190" indent="0">
              <a:buNone/>
              <a:defRPr sz="900"/>
            </a:lvl8pPr>
            <a:lvl9pPr marL="3914775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42901" y="396699"/>
            <a:ext cx="6172200" cy="1651000"/>
          </a:xfrm>
          <a:prstGeom prst="rect">
            <a:avLst/>
          </a:prstGeom>
        </p:spPr>
        <p:txBody>
          <a:bodyPr vert="horz" lIns="97866" tIns="48933" rIns="97866" bIns="48933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42901" y="2311403"/>
            <a:ext cx="6172200" cy="6537501"/>
          </a:xfrm>
          <a:prstGeom prst="rect">
            <a:avLst/>
          </a:prstGeom>
        </p:spPr>
        <p:txBody>
          <a:bodyPr vert="horz" lIns="97866" tIns="48933" rIns="97866" bIns="48933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342901" y="9181396"/>
            <a:ext cx="1600200" cy="527403"/>
          </a:xfrm>
          <a:prstGeom prst="rect">
            <a:avLst/>
          </a:prstGeom>
        </p:spPr>
        <p:txBody>
          <a:bodyPr vert="horz" lIns="97866" tIns="48933" rIns="97866" bIns="48933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343150" y="9181396"/>
            <a:ext cx="2171700" cy="527403"/>
          </a:xfrm>
          <a:prstGeom prst="rect">
            <a:avLst/>
          </a:prstGeom>
        </p:spPr>
        <p:txBody>
          <a:bodyPr vert="horz" lIns="97866" tIns="48933" rIns="97866" bIns="48933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914900" y="9181396"/>
            <a:ext cx="1600200" cy="527403"/>
          </a:xfrm>
          <a:prstGeom prst="rect">
            <a:avLst/>
          </a:prstGeom>
        </p:spPr>
        <p:txBody>
          <a:bodyPr vert="horz" lIns="97866" tIns="48933" rIns="97866" bIns="48933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78535" rtl="0" eaLnBrk="1" latinLnBrk="0" hangingPunct="1">
        <a:spcBef>
          <a:spcPct val="0"/>
        </a:spcBef>
        <a:buNone/>
        <a:defRPr sz="4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7030" indent="-367030" algn="l" defTabSz="978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795020" indent="-306070" algn="l" defTabSz="978535" rtl="0" eaLnBrk="1" latinLnBrk="0" hangingPunct="1">
        <a:spcBef>
          <a:spcPct val="20000"/>
        </a:spcBef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223645" indent="-244475" algn="l" defTabSz="978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12595" indent="-244475" algn="l" defTabSz="978535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202180" indent="-244475" algn="l" defTabSz="978535" rtl="0" eaLnBrk="1" latinLnBrk="0" hangingPunct="1">
        <a:spcBef>
          <a:spcPct val="20000"/>
        </a:spcBef>
        <a:buFont typeface="Arial" panose="020B0604020202020204" pitchFamily="34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91130" indent="-244475" algn="l" defTabSz="978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80715" indent="-244475" algn="l" defTabSz="978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70300" indent="-244475" algn="l" defTabSz="978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59250" indent="-244475" algn="l" defTabSz="9785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785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9585" algn="l" defTabSz="9785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78535" algn="l" defTabSz="9785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68120" algn="l" defTabSz="9785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57070" algn="l" defTabSz="9785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46655" algn="l" defTabSz="9785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36240" algn="l" defTabSz="9785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5190" algn="l" defTabSz="9785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914775" algn="l" defTabSz="9785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yitongauto@126.com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jpeg"/><Relationship Id="rId7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21260039">
            <a:off x="704787" y="6575635"/>
            <a:ext cx="5278427" cy="2491160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11" name="TextBox 10"/>
          <p:cNvSpPr txBox="1"/>
          <p:nvPr/>
        </p:nvSpPr>
        <p:spPr>
          <a:xfrm>
            <a:off x="3429000" y="2576736"/>
            <a:ext cx="3429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中国制造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2025--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智能制造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无限可能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564904" y="2915290"/>
            <a:ext cx="4293096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0" y="6105128"/>
            <a:ext cx="6858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2285206" y="6137066"/>
            <a:ext cx="45727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全自动无人化生产车间解决方案供应商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737227" y="9294966"/>
            <a:ext cx="19159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易术与人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通商以信</a:t>
            </a:r>
            <a:endParaRPr lang="zh-CN" altLang="en-US" sz="16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55" y="200472"/>
            <a:ext cx="2255545" cy="144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82678" y="8841432"/>
            <a:ext cx="1075321" cy="1064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2696" y="3152800"/>
            <a:ext cx="5616624" cy="2636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>
            <a:lum bright="1000" contrast="27000"/>
          </a:blip>
          <a:srcRect/>
          <a:stretch>
            <a:fillRect/>
          </a:stretch>
        </p:blipFill>
        <p:spPr bwMode="auto">
          <a:xfrm rot="10800000">
            <a:off x="116631" y="416496"/>
            <a:ext cx="6624736" cy="144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289718" y="200472"/>
            <a:ext cx="1483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智能制造</a:t>
            </a:r>
            <a:r>
              <a:rPr lang="en-US" altLang="zh-CN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无限可能</a:t>
            </a:r>
            <a:endParaRPr lang="zh-CN" altLang="en-US" sz="1200" b="1" i="1" dirty="0"/>
          </a:p>
        </p:txBody>
      </p:sp>
      <p:sp>
        <p:nvSpPr>
          <p:cNvPr id="4" name="矩形 3"/>
          <p:cNvSpPr/>
          <p:nvPr/>
        </p:nvSpPr>
        <p:spPr>
          <a:xfrm>
            <a:off x="2564904" y="9345488"/>
            <a:ext cx="20457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智能制造</a:t>
            </a:r>
            <a:r>
              <a:rPr lang="en-US" altLang="zh-CN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无限可能</a:t>
            </a: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0728" y="556891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自动装配类设备</a:t>
            </a:r>
            <a:r>
              <a:rPr lang="en-US" altLang="zh-CN" sz="1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i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轨道式生产线</a:t>
            </a:r>
            <a:endParaRPr lang="zh-CN" altLang="en-US" sz="1600" b="1" i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0728" y="926223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实现产品的循环式移载，辅料的全自动贴装。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980728" y="926223"/>
            <a:ext cx="446449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32656" y="585466"/>
            <a:ext cx="648072" cy="648072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</a:t>
            </a:r>
            <a:endParaRPr lang="zh-CN" altLang="en-US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908720" y="4736976"/>
          <a:ext cx="5472608" cy="1872206"/>
        </p:xfrm>
        <a:graphic>
          <a:graphicData uri="http://schemas.openxmlformats.org/drawingml/2006/table">
            <a:tbl>
              <a:tblPr/>
              <a:tblGrid>
                <a:gridCol w="1900211"/>
                <a:gridCol w="3572397"/>
              </a:tblGrid>
              <a:tr h="300448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sz="1600" b="1" spc="1125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项</a:t>
                      </a:r>
                      <a:r>
                        <a:rPr lang="zh-CN" sz="16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目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设备主要</a:t>
                      </a: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参数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48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sz="1600" b="1" spc="1125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电</a:t>
                      </a:r>
                      <a:r>
                        <a:rPr lang="zh-CN" sz="16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源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380V</a:t>
                      </a:r>
                      <a:r>
                        <a:rPr lang="zh-CN" sz="1600" kern="5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接地保护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48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sz="1600" b="1" spc="1125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气</a:t>
                      </a:r>
                      <a:r>
                        <a:rPr lang="zh-CN" sz="1600" b="1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压</a:t>
                      </a:r>
                      <a:endParaRPr lang="zh-CN" sz="16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0.6MPA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以上</a:t>
                      </a: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干</a:t>
                      </a:r>
                      <a:r>
                        <a:rPr lang="zh-CN" sz="1600" kern="5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净的空气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966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b="1" spc="1125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环境</a:t>
                      </a:r>
                      <a:r>
                        <a:rPr lang="zh-CN" sz="1600" b="1" spc="1125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温</a:t>
                      </a:r>
                      <a:r>
                        <a:rPr lang="zh-CN" altLang="en-US" sz="1600" b="1" spc="1125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湿</a:t>
                      </a:r>
                      <a:r>
                        <a:rPr lang="zh-CN" sz="1600" b="1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度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783080" algn="l"/>
                        </a:tabLst>
                        <a:defRPr/>
                      </a:pP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温度：</a:t>
                      </a: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0-40℃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，湿度：</a:t>
                      </a:r>
                      <a:r>
                        <a:rPr lang="en-US" alt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10-80%</a:t>
                      </a:r>
                      <a:endParaRPr lang="zh-CN" altLang="zh-CN" sz="1600" dirty="0" smtClean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48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b="1" spc="1125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 产能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产能：设备周期</a:t>
                      </a:r>
                      <a:r>
                        <a:rPr lang="en-US" altLang="zh-CN" sz="16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3.2S/PCS</a:t>
                      </a:r>
                      <a:r>
                        <a:rPr lang="zh-CN" altLang="en-US" sz="16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。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48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b="1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设备</a:t>
                      </a:r>
                      <a:r>
                        <a:rPr lang="zh-CN" sz="1600" b="1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外</a:t>
                      </a:r>
                      <a:r>
                        <a:rPr lang="zh-CN" sz="16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形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长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：</a:t>
                      </a:r>
                      <a:r>
                        <a:rPr lang="en-US" alt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11000</a:t>
                      </a: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MM </a:t>
                      </a: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宽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：</a:t>
                      </a:r>
                      <a:r>
                        <a:rPr lang="en-US" alt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1530</a:t>
                      </a: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MM </a:t>
                      </a: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高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：</a:t>
                      </a:r>
                      <a:r>
                        <a:rPr lang="en-US" alt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1560</a:t>
                      </a: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MM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Text Box 19"/>
          <p:cNvSpPr txBox="1">
            <a:spLocks noChangeArrowheads="1"/>
          </p:cNvSpPr>
          <p:nvPr/>
        </p:nvSpPr>
        <p:spPr bwMode="auto">
          <a:xfrm>
            <a:off x="1124744" y="7345638"/>
            <a:ext cx="5589240" cy="149579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、采用独立模组贴合，结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构紧凑，生产效率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高。</a:t>
            </a:r>
            <a:endParaRPr lang="en-US" altLang="zh-CN" sz="16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endParaRPr lang="zh-CN" altLang="en-US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、产品可实现一次定位全部贴合，从而减少产品三伤不良；</a:t>
            </a:r>
            <a:endParaRPr lang="en-US" altLang="zh-CN" sz="16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endParaRPr lang="en-US" altLang="zh-CN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、适用于多种辅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料的贴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装制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程，具有自动上下料功能。 </a:t>
            </a:r>
            <a:endParaRPr lang="zh-CN" altLang="en-US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6712" y="6825208"/>
            <a:ext cx="2016224" cy="369332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设备功能特点：</a:t>
            </a:r>
            <a:endParaRPr lang="zh-CN" altLang="en-US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 cstate="print"/>
          <a:srcRect l="31499" t="29832" r="32671" b="16966"/>
          <a:stretch>
            <a:fillRect/>
          </a:stretch>
        </p:blipFill>
        <p:spPr bwMode="auto">
          <a:xfrm>
            <a:off x="908720" y="1352600"/>
            <a:ext cx="3551752" cy="3168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4" cstate="print"/>
          <a:srcRect l="33856" t="28300" r="35039" b="26900"/>
          <a:stretch>
            <a:fillRect/>
          </a:stretch>
        </p:blipFill>
        <p:spPr bwMode="auto">
          <a:xfrm>
            <a:off x="4581129" y="1352600"/>
            <a:ext cx="1800200" cy="1585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5" cstate="print"/>
          <a:srcRect l="37799" t="22701" r="40939" b="25500"/>
          <a:stretch>
            <a:fillRect/>
          </a:stretch>
        </p:blipFill>
        <p:spPr bwMode="auto">
          <a:xfrm>
            <a:off x="4581128" y="3008784"/>
            <a:ext cx="1814713" cy="1512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6712" y="1280592"/>
            <a:ext cx="5616624" cy="2636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5431" y="5837658"/>
            <a:ext cx="2639913" cy="3507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4" cstate="print">
            <a:lum bright="1000" contrast="27000"/>
          </a:blip>
          <a:srcRect/>
          <a:stretch>
            <a:fillRect/>
          </a:stretch>
        </p:blipFill>
        <p:spPr bwMode="auto">
          <a:xfrm rot="10800000">
            <a:off x="116631" y="416496"/>
            <a:ext cx="6624736" cy="144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289718" y="200472"/>
            <a:ext cx="1483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智能制造</a:t>
            </a:r>
            <a:r>
              <a:rPr lang="en-US" altLang="zh-CN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无限可能</a:t>
            </a:r>
            <a:endParaRPr lang="zh-CN" altLang="en-US" sz="1200" b="1" i="1" dirty="0"/>
          </a:p>
        </p:txBody>
      </p:sp>
      <p:sp>
        <p:nvSpPr>
          <p:cNvPr id="4" name="矩形 3"/>
          <p:cNvSpPr/>
          <p:nvPr/>
        </p:nvSpPr>
        <p:spPr>
          <a:xfrm>
            <a:off x="2564904" y="9345488"/>
            <a:ext cx="20457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智能制造</a:t>
            </a:r>
            <a:r>
              <a:rPr lang="en-US" altLang="zh-CN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无限可能</a:t>
            </a: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0728" y="556891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自动装配类设备</a:t>
            </a:r>
            <a:r>
              <a:rPr lang="en-US" altLang="zh-CN" sz="1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i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伺服式生产线</a:t>
            </a:r>
            <a:endParaRPr lang="zh-CN" altLang="en-US" sz="1600" b="1" i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0728" y="926223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实现产品的伺服式移载，辅料的全自动贴装。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980728" y="926223"/>
            <a:ext cx="446449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32656" y="585466"/>
            <a:ext cx="648072" cy="648072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</a:t>
            </a:r>
            <a:endParaRPr lang="zh-CN" altLang="en-US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052736" y="3944890"/>
          <a:ext cx="5400600" cy="1872206"/>
        </p:xfrm>
        <a:graphic>
          <a:graphicData uri="http://schemas.openxmlformats.org/drawingml/2006/table">
            <a:tbl>
              <a:tblPr/>
              <a:tblGrid>
                <a:gridCol w="1875208"/>
                <a:gridCol w="3525392"/>
              </a:tblGrid>
              <a:tr h="300448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sz="1600" b="1" spc="1125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项</a:t>
                      </a:r>
                      <a:r>
                        <a:rPr lang="zh-CN" sz="16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目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设备主要</a:t>
                      </a: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参数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48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sz="1600" b="1" spc="1125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电</a:t>
                      </a:r>
                      <a:r>
                        <a:rPr lang="zh-CN" sz="16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源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220V</a:t>
                      </a:r>
                      <a:r>
                        <a:rPr lang="zh-CN" sz="1600" kern="5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接地保护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48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sz="1600" b="1" spc="1125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气</a:t>
                      </a:r>
                      <a:r>
                        <a:rPr lang="zh-CN" sz="1600" b="1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压</a:t>
                      </a:r>
                      <a:endParaRPr lang="zh-CN" sz="16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0.6MPA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以上</a:t>
                      </a: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干</a:t>
                      </a:r>
                      <a:r>
                        <a:rPr lang="zh-CN" sz="1600" kern="5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净的空气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966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b="1" spc="1125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环境</a:t>
                      </a:r>
                      <a:r>
                        <a:rPr lang="zh-CN" sz="1600" b="1" spc="1125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温</a:t>
                      </a:r>
                      <a:r>
                        <a:rPr lang="zh-CN" altLang="en-US" sz="1600" b="1" spc="1125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湿</a:t>
                      </a:r>
                      <a:r>
                        <a:rPr lang="zh-CN" sz="1600" b="1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度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783080" algn="l"/>
                        </a:tabLst>
                        <a:defRPr/>
                      </a:pP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温度：</a:t>
                      </a: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0-40℃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，湿度：</a:t>
                      </a:r>
                      <a:r>
                        <a:rPr lang="en-US" alt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10-80%</a:t>
                      </a:r>
                      <a:endParaRPr lang="zh-CN" altLang="zh-CN" sz="1600" dirty="0" smtClean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48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b="1" spc="1125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 产能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产能：设备周期</a:t>
                      </a:r>
                      <a:r>
                        <a:rPr lang="en-US" altLang="zh-CN" sz="16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3.5S/PCS</a:t>
                      </a:r>
                      <a:r>
                        <a:rPr lang="zh-CN" altLang="en-US" sz="16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。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48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b="1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设备</a:t>
                      </a:r>
                      <a:r>
                        <a:rPr lang="zh-CN" sz="1600" b="1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外</a:t>
                      </a:r>
                      <a:r>
                        <a:rPr lang="zh-CN" sz="16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形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长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：</a:t>
                      </a:r>
                      <a:r>
                        <a:rPr lang="en-US" alt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11440</a:t>
                      </a: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MM </a:t>
                      </a: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宽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：</a:t>
                      </a:r>
                      <a:r>
                        <a:rPr lang="en-US" alt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830</a:t>
                      </a: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MM </a:t>
                      </a: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高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：</a:t>
                      </a:r>
                      <a:r>
                        <a:rPr lang="en-US" alt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1560</a:t>
                      </a: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MM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908720" y="6317084"/>
            <a:ext cx="2016224" cy="369332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设备功能特点：</a:t>
            </a:r>
            <a:endParaRPr lang="zh-CN" altLang="en-US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Text Box 19"/>
          <p:cNvSpPr txBox="1">
            <a:spLocks noChangeArrowheads="1"/>
          </p:cNvSpPr>
          <p:nvPr/>
        </p:nvSpPr>
        <p:spPr bwMode="auto">
          <a:xfrm>
            <a:off x="908720" y="7046456"/>
            <a:ext cx="2880320" cy="216059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、结构紧凑</a:t>
            </a:r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模块化设计，生产效率高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endParaRPr lang="en-US" altLang="zh-CN" sz="16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endParaRPr lang="en-US" altLang="zh-CN" sz="16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zh-CN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、采用视觉配合机械手进行对位贴装，贴装精度高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endParaRPr lang="en-US" altLang="zh-CN" sz="16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endParaRPr lang="en-US" altLang="zh-CN" sz="16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zh-CN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、适用于多种辅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料的贴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装制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程及其它与组装相关的制程； </a:t>
            </a:r>
            <a:endParaRPr lang="zh-CN" altLang="en-US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0648" y="1280592"/>
            <a:ext cx="6317695" cy="2440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lum bright="9000" contrast="34000"/>
          </a:blip>
          <a:srcRect/>
          <a:stretch>
            <a:fillRect/>
          </a:stretch>
        </p:blipFill>
        <p:spPr bwMode="auto">
          <a:xfrm>
            <a:off x="4077072" y="3221290"/>
            <a:ext cx="2520280" cy="3603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26057" y="3728864"/>
            <a:ext cx="1948429" cy="2880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5" cstate="print">
            <a:lum bright="1000" contrast="27000"/>
          </a:blip>
          <a:srcRect/>
          <a:stretch>
            <a:fillRect/>
          </a:stretch>
        </p:blipFill>
        <p:spPr bwMode="auto">
          <a:xfrm rot="10800000">
            <a:off x="116631" y="416496"/>
            <a:ext cx="6624736" cy="144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289718" y="200472"/>
            <a:ext cx="1483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智能制造</a:t>
            </a:r>
            <a:r>
              <a:rPr lang="en-US" altLang="zh-CN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无限可能</a:t>
            </a:r>
            <a:endParaRPr lang="zh-CN" altLang="en-US" sz="1200" b="1" i="1" dirty="0"/>
          </a:p>
        </p:txBody>
      </p:sp>
      <p:sp>
        <p:nvSpPr>
          <p:cNvPr id="4" name="矩形 3"/>
          <p:cNvSpPr/>
          <p:nvPr/>
        </p:nvSpPr>
        <p:spPr>
          <a:xfrm>
            <a:off x="2564904" y="9345488"/>
            <a:ext cx="20457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智能制造</a:t>
            </a:r>
            <a:r>
              <a:rPr lang="en-US" altLang="zh-CN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无限可能</a:t>
            </a: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0728" y="556891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自动装配类设备</a:t>
            </a:r>
            <a:r>
              <a:rPr lang="en-US" altLang="zh-CN" sz="1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i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返板式生产线</a:t>
            </a:r>
            <a:endParaRPr lang="zh-CN" altLang="en-US" sz="1600" b="1" i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0728" y="926223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实现产品的返板式移载，辅料的全自动贴装。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980728" y="926223"/>
            <a:ext cx="446449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32656" y="585466"/>
            <a:ext cx="648072" cy="648072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</a:t>
            </a:r>
            <a:endParaRPr lang="zh-CN" altLang="en-US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692696" y="7513536"/>
          <a:ext cx="5616624" cy="1759944"/>
        </p:xfrm>
        <a:graphic>
          <a:graphicData uri="http://schemas.openxmlformats.org/drawingml/2006/table">
            <a:tbl>
              <a:tblPr/>
              <a:tblGrid>
                <a:gridCol w="1950216"/>
                <a:gridCol w="3666408"/>
              </a:tblGrid>
              <a:tr h="312004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sz="1600" b="1" spc="1125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项</a:t>
                      </a:r>
                      <a:r>
                        <a:rPr lang="zh-CN" sz="16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目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设备主要</a:t>
                      </a: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参数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940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sz="1600" b="1" spc="1125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电</a:t>
                      </a:r>
                      <a:r>
                        <a:rPr lang="zh-CN" sz="16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源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AC220V</a:t>
                      </a:r>
                      <a:r>
                        <a:rPr lang="zh-CN" sz="1600" kern="5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接地保护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sz="1600" b="1" spc="1125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气</a:t>
                      </a:r>
                      <a:r>
                        <a:rPr lang="zh-CN" sz="1600" b="1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压</a:t>
                      </a:r>
                      <a:endParaRPr lang="zh-CN" sz="16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0.6MPA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以上</a:t>
                      </a: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干</a:t>
                      </a:r>
                      <a:r>
                        <a:rPr lang="zh-CN" sz="1600" kern="5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净的空气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124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b="1" spc="1125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环境</a:t>
                      </a:r>
                      <a:r>
                        <a:rPr lang="zh-CN" sz="1600" b="1" spc="1125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温</a:t>
                      </a:r>
                      <a:r>
                        <a:rPr lang="zh-CN" altLang="en-US" sz="1600" b="1" spc="1125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湿</a:t>
                      </a:r>
                      <a:r>
                        <a:rPr lang="zh-CN" sz="1600" b="1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度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783080" algn="l"/>
                        </a:tabLst>
                        <a:defRPr/>
                      </a:pP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温度：</a:t>
                      </a: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0-40℃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，湿度：</a:t>
                      </a:r>
                      <a:r>
                        <a:rPr lang="en-US" alt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10-80%</a:t>
                      </a:r>
                      <a:endParaRPr lang="zh-CN" altLang="zh-CN" sz="1600" dirty="0" smtClean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2004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b="1" spc="1125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 产能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产能：设备周期</a:t>
                      </a:r>
                      <a:r>
                        <a:rPr lang="en-US" altLang="zh-CN" sz="16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3.5S/PCS</a:t>
                      </a:r>
                      <a:r>
                        <a:rPr lang="zh-CN" altLang="en-US" sz="16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。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996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b="1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设备</a:t>
                      </a:r>
                      <a:r>
                        <a:rPr lang="zh-CN" sz="1600" b="1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外</a:t>
                      </a:r>
                      <a:r>
                        <a:rPr lang="zh-CN" sz="16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形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长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：</a:t>
                      </a:r>
                      <a:r>
                        <a:rPr lang="en-US" alt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6217</a:t>
                      </a: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MM </a:t>
                      </a: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宽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：</a:t>
                      </a:r>
                      <a:r>
                        <a:rPr lang="en-US" alt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1030</a:t>
                      </a: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MM </a:t>
                      </a: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高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：</a:t>
                      </a:r>
                      <a:r>
                        <a:rPr lang="en-US" alt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1700</a:t>
                      </a: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MM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48680" y="6033120"/>
            <a:ext cx="2016224" cy="369332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设备功能特点：</a:t>
            </a:r>
            <a:endParaRPr lang="zh-CN" altLang="en-US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Text Box 19"/>
          <p:cNvSpPr txBox="1">
            <a:spLocks noChangeArrowheads="1"/>
          </p:cNvSpPr>
          <p:nvPr/>
        </p:nvSpPr>
        <p:spPr bwMode="auto">
          <a:xfrm>
            <a:off x="548680" y="6577709"/>
            <a:ext cx="5688632" cy="9048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、返板式设计，传输效率高；</a:t>
            </a:r>
            <a:endParaRPr lang="en-US" altLang="zh-CN" sz="16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zh-CN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、机械手与视觉完美组合，贴装速度快，良率高；</a:t>
            </a:r>
            <a:endParaRPr lang="en-US" altLang="zh-CN" sz="16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zh-CN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、适用于各种产品的贴合制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程以及压合，植螺母制程； </a:t>
            </a:r>
            <a:endParaRPr lang="zh-CN" altLang="en-US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5013176" y="2864768"/>
            <a:ext cx="288032" cy="504056"/>
          </a:xfrm>
          <a:prstGeom prst="straightConnector1">
            <a:avLst/>
          </a:prstGeom>
          <a:ln w="38100">
            <a:solidFill>
              <a:srgbClr val="0070C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836712" y="3152800"/>
            <a:ext cx="1512168" cy="1008112"/>
          </a:xfrm>
          <a:prstGeom prst="straightConnector1">
            <a:avLst/>
          </a:prstGeom>
          <a:ln w="38100">
            <a:solidFill>
              <a:srgbClr val="0070C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>
            <a:lum bright="1000" contrast="27000"/>
          </a:blip>
          <a:srcRect/>
          <a:stretch>
            <a:fillRect/>
          </a:stretch>
        </p:blipFill>
        <p:spPr bwMode="auto">
          <a:xfrm rot="10800000">
            <a:off x="116631" y="416496"/>
            <a:ext cx="6624736" cy="144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289718" y="200472"/>
            <a:ext cx="1483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智能制造</a:t>
            </a:r>
            <a:r>
              <a:rPr lang="en-US" altLang="zh-CN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无限可能</a:t>
            </a:r>
            <a:endParaRPr lang="zh-CN" altLang="en-US" sz="1200" b="1" i="1" dirty="0"/>
          </a:p>
        </p:txBody>
      </p:sp>
      <p:sp>
        <p:nvSpPr>
          <p:cNvPr id="4" name="矩形 3"/>
          <p:cNvSpPr/>
          <p:nvPr/>
        </p:nvSpPr>
        <p:spPr>
          <a:xfrm>
            <a:off x="2564904" y="9345488"/>
            <a:ext cx="20457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智能制造</a:t>
            </a:r>
            <a:r>
              <a:rPr lang="en-US" altLang="zh-CN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无限可能</a:t>
            </a: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0728" y="556891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自动装配类设备</a:t>
            </a:r>
            <a:r>
              <a:rPr lang="en-US" altLang="zh-CN" sz="1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i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模组式生产线</a:t>
            </a:r>
            <a:endParaRPr lang="zh-CN" altLang="en-US" sz="1600" b="1" i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0728" y="926223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实现产品的流水式移载，辅料的模组化自动贴装。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980728" y="926223"/>
            <a:ext cx="446449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32656" y="585466"/>
            <a:ext cx="648072" cy="648072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J</a:t>
            </a:r>
            <a:endParaRPr lang="zh-CN" altLang="en-US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0" name="Picture 36"/>
          <p:cNvPicPr>
            <a:picLocks noChangeAspect="1" noChangeArrowheads="1"/>
          </p:cNvPicPr>
          <p:nvPr/>
        </p:nvPicPr>
        <p:blipFill>
          <a:blip r:embed="rId3" cstate="print">
            <a:lum contrast="30000"/>
          </a:blip>
          <a:srcRect l="12495" t="18883" r="7961" b="29822"/>
          <a:stretch>
            <a:fillRect/>
          </a:stretch>
        </p:blipFill>
        <p:spPr bwMode="auto">
          <a:xfrm>
            <a:off x="692696" y="1496616"/>
            <a:ext cx="5544616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764704" y="4592960"/>
          <a:ext cx="5400600" cy="1872206"/>
        </p:xfrm>
        <a:graphic>
          <a:graphicData uri="http://schemas.openxmlformats.org/drawingml/2006/table">
            <a:tbl>
              <a:tblPr/>
              <a:tblGrid>
                <a:gridCol w="1875208"/>
                <a:gridCol w="3525392"/>
              </a:tblGrid>
              <a:tr h="300448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sz="1600" b="1" spc="1125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项</a:t>
                      </a:r>
                      <a:r>
                        <a:rPr lang="zh-CN" sz="16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目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设备主要</a:t>
                      </a: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参数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48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sz="1600" b="1" spc="1125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电</a:t>
                      </a:r>
                      <a:r>
                        <a:rPr lang="zh-CN" sz="16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源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AC220V</a:t>
                      </a:r>
                      <a:r>
                        <a:rPr lang="zh-CN" sz="1600" kern="5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接地保护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48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sz="1600" b="1" spc="1125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气</a:t>
                      </a:r>
                      <a:r>
                        <a:rPr lang="zh-CN" sz="1600" b="1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压</a:t>
                      </a:r>
                      <a:endParaRPr lang="zh-CN" sz="16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0.6MPA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以上</a:t>
                      </a: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干</a:t>
                      </a:r>
                      <a:r>
                        <a:rPr lang="zh-CN" sz="1600" kern="5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净的空气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966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b="1" spc="1125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环境</a:t>
                      </a:r>
                      <a:r>
                        <a:rPr lang="zh-CN" sz="1600" b="1" spc="1125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温</a:t>
                      </a:r>
                      <a:r>
                        <a:rPr lang="zh-CN" altLang="en-US" sz="1600" b="1" spc="1125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湿</a:t>
                      </a:r>
                      <a:r>
                        <a:rPr lang="zh-CN" sz="1600" b="1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度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783080" algn="l"/>
                        </a:tabLst>
                        <a:defRPr/>
                      </a:pP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温度：</a:t>
                      </a: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0-40℃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，湿度：</a:t>
                      </a:r>
                      <a:r>
                        <a:rPr lang="en-US" alt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10-80%</a:t>
                      </a:r>
                      <a:endParaRPr lang="zh-CN" altLang="zh-CN" sz="1600" dirty="0" smtClean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48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b="1" spc="1125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 产能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产能：设备周期</a:t>
                      </a:r>
                      <a:r>
                        <a:rPr lang="en-US" altLang="zh-CN" sz="16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3S/PCS</a:t>
                      </a:r>
                      <a:r>
                        <a:rPr lang="zh-CN" altLang="en-US" sz="16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。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48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b="1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设备</a:t>
                      </a:r>
                      <a:r>
                        <a:rPr lang="zh-CN" sz="1600" b="1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外</a:t>
                      </a:r>
                      <a:r>
                        <a:rPr lang="zh-CN" sz="16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形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长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：</a:t>
                      </a:r>
                      <a:r>
                        <a:rPr lang="en-US" alt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8300</a:t>
                      </a: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MM </a:t>
                      </a: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宽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：</a:t>
                      </a:r>
                      <a:r>
                        <a:rPr lang="en-US" alt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2500</a:t>
                      </a: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MM </a:t>
                      </a: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高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：</a:t>
                      </a:r>
                      <a:r>
                        <a:rPr lang="en-US" alt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1600</a:t>
                      </a: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MM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92696" y="6671900"/>
            <a:ext cx="2016224" cy="369332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设备功能特点：</a:t>
            </a:r>
            <a:endParaRPr lang="zh-CN" altLang="en-US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Text Box 19"/>
          <p:cNvSpPr txBox="1">
            <a:spLocks noChangeArrowheads="1"/>
          </p:cNvSpPr>
          <p:nvPr/>
        </p:nvSpPr>
        <p:spPr bwMode="auto">
          <a:xfrm>
            <a:off x="1124744" y="7273630"/>
            <a:ext cx="5040560" cy="171739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、采用单机模组与循环线体搭配，制程灵活多样；</a:t>
            </a:r>
            <a:endParaRPr lang="en-US" altLang="zh-CN" sz="16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endParaRPr lang="zh-CN" altLang="en-US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、单机模组配合快换吸嘴设计可实现机种的快速切换；</a:t>
            </a:r>
            <a:endParaRPr lang="en-US" altLang="zh-CN" sz="16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endParaRPr lang="en-US" altLang="zh-CN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、适用于各种产品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的辅料贴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合制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程，同时兼容其它组装制程； </a:t>
            </a:r>
            <a:endParaRPr lang="zh-CN" altLang="en-US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>
            <a:lum bright="1000" contrast="27000"/>
          </a:blip>
          <a:srcRect/>
          <a:stretch>
            <a:fillRect/>
          </a:stretch>
        </p:blipFill>
        <p:spPr bwMode="auto">
          <a:xfrm rot="10800000">
            <a:off x="116631" y="416496"/>
            <a:ext cx="6624736" cy="144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289718" y="200472"/>
            <a:ext cx="1483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智能制造</a:t>
            </a:r>
            <a:r>
              <a:rPr lang="en-US" altLang="zh-CN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无限可能</a:t>
            </a:r>
            <a:endParaRPr lang="zh-CN" altLang="en-US" sz="1200" b="1" i="1" dirty="0"/>
          </a:p>
        </p:txBody>
      </p:sp>
      <p:sp>
        <p:nvSpPr>
          <p:cNvPr id="4" name="矩形 3"/>
          <p:cNvSpPr/>
          <p:nvPr/>
        </p:nvSpPr>
        <p:spPr>
          <a:xfrm>
            <a:off x="2564904" y="9345488"/>
            <a:ext cx="20457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智能制造</a:t>
            </a:r>
            <a:r>
              <a:rPr lang="en-US" altLang="zh-CN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无限可能</a:t>
            </a: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0728" y="556891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自动装配类设备</a:t>
            </a:r>
            <a:r>
              <a:rPr lang="en-US" altLang="zh-CN" sz="1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i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自动包膜设备</a:t>
            </a:r>
            <a:endParaRPr lang="zh-CN" altLang="en-US" sz="1600" b="1" i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0728" y="926223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自动实现产品外框的包膜，并具有自动上下料功能。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980728" y="926223"/>
            <a:ext cx="446449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32656" y="585466"/>
            <a:ext cx="648072" cy="648072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K</a:t>
            </a:r>
            <a:endParaRPr lang="zh-CN" altLang="en-US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764704" y="4592960"/>
          <a:ext cx="5400600" cy="1872206"/>
        </p:xfrm>
        <a:graphic>
          <a:graphicData uri="http://schemas.openxmlformats.org/drawingml/2006/table">
            <a:tbl>
              <a:tblPr/>
              <a:tblGrid>
                <a:gridCol w="1875208"/>
                <a:gridCol w="3525392"/>
              </a:tblGrid>
              <a:tr h="300448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sz="1600" b="1" spc="1125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项</a:t>
                      </a:r>
                      <a:r>
                        <a:rPr lang="zh-CN" sz="16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目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设备主要</a:t>
                      </a: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参数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48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sz="1600" b="1" spc="1125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电</a:t>
                      </a:r>
                      <a:r>
                        <a:rPr lang="zh-CN" sz="16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源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AC220V</a:t>
                      </a:r>
                      <a:r>
                        <a:rPr lang="zh-CN" sz="1600" kern="5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接地保护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48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sz="1600" b="1" spc="1125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气</a:t>
                      </a:r>
                      <a:r>
                        <a:rPr lang="zh-CN" sz="1600" b="1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压</a:t>
                      </a:r>
                      <a:endParaRPr lang="zh-CN" sz="16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0.6MPA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以上</a:t>
                      </a: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干</a:t>
                      </a:r>
                      <a:r>
                        <a:rPr lang="zh-CN" sz="1600" kern="5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净的空气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966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b="1" spc="1125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环境</a:t>
                      </a:r>
                      <a:r>
                        <a:rPr lang="zh-CN" sz="1600" b="1" spc="1125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温</a:t>
                      </a:r>
                      <a:r>
                        <a:rPr lang="zh-CN" altLang="en-US" sz="1600" b="1" spc="1125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湿</a:t>
                      </a:r>
                      <a:r>
                        <a:rPr lang="zh-CN" sz="1600" b="1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度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783080" algn="l"/>
                        </a:tabLst>
                        <a:defRPr/>
                      </a:pP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温度：</a:t>
                      </a: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0-40℃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，湿度：</a:t>
                      </a:r>
                      <a:r>
                        <a:rPr lang="en-US" alt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10-80%</a:t>
                      </a:r>
                      <a:endParaRPr lang="zh-CN" altLang="zh-CN" sz="1600" dirty="0" smtClean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48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b="1" spc="1125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 产能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产能：设备周期</a:t>
                      </a:r>
                      <a:r>
                        <a:rPr lang="en-US" altLang="zh-CN" sz="16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5.5S/PCS</a:t>
                      </a:r>
                      <a:r>
                        <a:rPr lang="zh-CN" altLang="en-US" sz="16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。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48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b="1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设备</a:t>
                      </a:r>
                      <a:r>
                        <a:rPr lang="zh-CN" sz="1600" b="1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外</a:t>
                      </a:r>
                      <a:r>
                        <a:rPr lang="zh-CN" sz="16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形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长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：</a:t>
                      </a:r>
                      <a:r>
                        <a:rPr lang="en-US" alt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650</a:t>
                      </a: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MM </a:t>
                      </a: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宽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：</a:t>
                      </a:r>
                      <a:r>
                        <a:rPr lang="en-US" alt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420</a:t>
                      </a: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MM </a:t>
                      </a: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高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：</a:t>
                      </a:r>
                      <a:r>
                        <a:rPr lang="en-US" alt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420</a:t>
                      </a: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MM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92696" y="6681192"/>
            <a:ext cx="2016224" cy="369332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设备功能特点：</a:t>
            </a:r>
            <a:endParaRPr lang="zh-CN" altLang="en-US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Text Box 19"/>
          <p:cNvSpPr txBox="1">
            <a:spLocks noChangeArrowheads="1"/>
          </p:cNvSpPr>
          <p:nvPr/>
        </p:nvSpPr>
        <p:spPr bwMode="auto">
          <a:xfrm>
            <a:off x="980728" y="7185248"/>
            <a:ext cx="5400600" cy="193899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、自动包膜速度快，操作简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单，维护方便；</a:t>
            </a:r>
            <a:endParaRPr lang="en-US" altLang="zh-CN" sz="16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endParaRPr lang="zh-CN" altLang="en-US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、机种切换方便快捷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，只需更换产品定位治具即可，改造成本低；</a:t>
            </a:r>
            <a:endParaRPr lang="en-US" altLang="zh-CN" sz="16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endParaRPr lang="en-US" altLang="zh-CN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、适用于各种产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品的外框包膜，包膜具有自动上下料功能，人力节省更明显； </a:t>
            </a:r>
            <a:endParaRPr lang="zh-CN" altLang="en-US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Picture 3" descr="D:\汪幸\图册截图\包膜机.JPG"/>
          <p:cNvPicPr>
            <a:picLocks noChangeAspect="1" noChangeArrowheads="1"/>
          </p:cNvPicPr>
          <p:nvPr/>
        </p:nvPicPr>
        <p:blipFill>
          <a:blip r:embed="rId3" cstate="print">
            <a:lum contrast="40000"/>
          </a:blip>
          <a:srcRect l="39043" t="29762" r="3820" b="22619"/>
          <a:stretch>
            <a:fillRect/>
          </a:stretch>
        </p:blipFill>
        <p:spPr bwMode="auto">
          <a:xfrm>
            <a:off x="764704" y="1616629"/>
            <a:ext cx="4032448" cy="2688299"/>
          </a:xfrm>
          <a:prstGeom prst="rect">
            <a:avLst/>
          </a:prstGeom>
          <a:noFill/>
          <a:effectLst>
            <a:softEdge rad="31750"/>
          </a:effectLst>
        </p:spPr>
      </p:pic>
      <p:sp>
        <p:nvSpPr>
          <p:cNvPr id="16" name="TextBox 15"/>
          <p:cNvSpPr txBox="1"/>
          <p:nvPr/>
        </p:nvSpPr>
        <p:spPr>
          <a:xfrm>
            <a:off x="5013176" y="1568624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人工上料</a:t>
            </a:r>
            <a:endParaRPr lang="zh-CN" altLang="en-US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13176" y="235142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自动包膜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13176" y="314350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自动下料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13176" y="3800872"/>
            <a:ext cx="119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人工上料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D:\汪幸\图册截图\弹片机.JPG"/>
          <p:cNvPicPr>
            <a:picLocks noChangeAspect="1" noChangeArrowheads="1"/>
          </p:cNvPicPr>
          <p:nvPr/>
        </p:nvPicPr>
        <p:blipFill>
          <a:blip r:embed="rId2" cstate="print">
            <a:lum contrast="30000"/>
          </a:blip>
          <a:srcRect l="38209" t="11550" r="6358" b="11801"/>
          <a:stretch>
            <a:fillRect/>
          </a:stretch>
        </p:blipFill>
        <p:spPr bwMode="auto">
          <a:xfrm>
            <a:off x="476672" y="1280592"/>
            <a:ext cx="2880320" cy="3185808"/>
          </a:xfrm>
          <a:prstGeom prst="rect">
            <a:avLst/>
          </a:prstGeom>
          <a:noFill/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 cstate="print">
            <a:lum bright="1000" contrast="27000"/>
          </a:blip>
          <a:srcRect/>
          <a:stretch>
            <a:fillRect/>
          </a:stretch>
        </p:blipFill>
        <p:spPr bwMode="auto">
          <a:xfrm rot="10800000">
            <a:off x="116631" y="416496"/>
            <a:ext cx="6624736" cy="144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289718" y="200472"/>
            <a:ext cx="1483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智能制造</a:t>
            </a:r>
            <a:r>
              <a:rPr lang="en-US" altLang="zh-CN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无限可能</a:t>
            </a:r>
            <a:endParaRPr lang="zh-CN" altLang="en-US" sz="1200" b="1" i="1" dirty="0"/>
          </a:p>
        </p:txBody>
      </p:sp>
      <p:sp>
        <p:nvSpPr>
          <p:cNvPr id="4" name="矩形 3"/>
          <p:cNvSpPr/>
          <p:nvPr/>
        </p:nvSpPr>
        <p:spPr>
          <a:xfrm>
            <a:off x="2564904" y="9345488"/>
            <a:ext cx="20457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智能制造</a:t>
            </a:r>
            <a:r>
              <a:rPr lang="en-US" altLang="zh-CN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无限可能</a:t>
            </a: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0728" y="556891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自动装配类设备</a:t>
            </a:r>
            <a:r>
              <a:rPr lang="en-US" altLang="zh-CN" sz="1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i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自动安装弹片设备</a:t>
            </a:r>
            <a:endParaRPr lang="zh-CN" altLang="en-US" sz="1600" b="1" i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0728" y="926223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自动实现接地弹片的校正及安装热熔功能。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980728" y="926223"/>
            <a:ext cx="446449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32656" y="585466"/>
            <a:ext cx="648072" cy="648072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L</a:t>
            </a:r>
            <a:endParaRPr lang="zh-CN" altLang="en-US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764704" y="7473280"/>
          <a:ext cx="5400600" cy="1872206"/>
        </p:xfrm>
        <a:graphic>
          <a:graphicData uri="http://schemas.openxmlformats.org/drawingml/2006/table">
            <a:tbl>
              <a:tblPr/>
              <a:tblGrid>
                <a:gridCol w="1875208"/>
                <a:gridCol w="3525392"/>
              </a:tblGrid>
              <a:tr h="300448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sz="1600" b="1" spc="1125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项</a:t>
                      </a:r>
                      <a:r>
                        <a:rPr lang="zh-CN" sz="16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目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设备主要</a:t>
                      </a: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参数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48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sz="1600" b="1" spc="1125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电</a:t>
                      </a:r>
                      <a:r>
                        <a:rPr lang="zh-CN" sz="16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源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380V</a:t>
                      </a:r>
                      <a:r>
                        <a:rPr lang="zh-CN" sz="1600" kern="5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接地保护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48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sz="1600" b="1" spc="1125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气</a:t>
                      </a:r>
                      <a:r>
                        <a:rPr lang="zh-CN" sz="1600" b="1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压</a:t>
                      </a:r>
                      <a:endParaRPr lang="zh-CN" sz="16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0.6MPA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以上</a:t>
                      </a: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干</a:t>
                      </a:r>
                      <a:r>
                        <a:rPr lang="zh-CN" sz="1600" kern="5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净的空气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966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b="1" spc="1125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环境</a:t>
                      </a:r>
                      <a:r>
                        <a:rPr lang="zh-CN" sz="1600" b="1" spc="1125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温</a:t>
                      </a:r>
                      <a:r>
                        <a:rPr lang="zh-CN" altLang="en-US" sz="1600" b="1" spc="1125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湿</a:t>
                      </a:r>
                      <a:r>
                        <a:rPr lang="zh-CN" sz="1600" b="1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度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783080" algn="l"/>
                        </a:tabLst>
                        <a:defRPr/>
                      </a:pP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温度：</a:t>
                      </a: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0-40℃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，湿度：</a:t>
                      </a:r>
                      <a:r>
                        <a:rPr lang="en-US" alt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10-80%</a:t>
                      </a:r>
                      <a:endParaRPr lang="zh-CN" altLang="zh-CN" sz="1600" dirty="0" smtClean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48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b="1" spc="1125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 产能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产能：设备周期</a:t>
                      </a:r>
                      <a:r>
                        <a:rPr lang="en-US" altLang="zh-CN" sz="16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2.5S/PCS</a:t>
                      </a:r>
                      <a:r>
                        <a:rPr lang="zh-CN" altLang="en-US" sz="16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弹片。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48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b="1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设备</a:t>
                      </a:r>
                      <a:r>
                        <a:rPr lang="zh-CN" sz="1600" b="1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外</a:t>
                      </a:r>
                      <a:r>
                        <a:rPr lang="zh-CN" sz="16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形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长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：</a:t>
                      </a:r>
                      <a:r>
                        <a:rPr lang="en-US" alt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1200</a:t>
                      </a: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MM </a:t>
                      </a: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宽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：</a:t>
                      </a:r>
                      <a:r>
                        <a:rPr lang="en-US" alt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1200</a:t>
                      </a: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MM </a:t>
                      </a: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高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：</a:t>
                      </a:r>
                      <a:r>
                        <a:rPr lang="en-US" alt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1760</a:t>
                      </a: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MM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64704" y="4655676"/>
            <a:ext cx="2016224" cy="369332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设备功能特点：</a:t>
            </a:r>
            <a:endParaRPr lang="zh-CN" altLang="en-US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/>
          <a:srcRect l="29137" r="29126"/>
          <a:stretch>
            <a:fillRect/>
          </a:stretch>
        </p:blipFill>
        <p:spPr bwMode="auto">
          <a:xfrm>
            <a:off x="3573016" y="1352600"/>
            <a:ext cx="2592288" cy="2994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 Box 19"/>
          <p:cNvSpPr txBox="1">
            <a:spLocks noChangeArrowheads="1"/>
          </p:cNvSpPr>
          <p:nvPr/>
        </p:nvSpPr>
        <p:spPr bwMode="auto">
          <a:xfrm>
            <a:off x="764704" y="5313040"/>
            <a:ext cx="3384376" cy="171739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、采用视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觉对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位系统，装配精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度高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endParaRPr lang="en-US" altLang="zh-CN" sz="16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endParaRPr lang="en-US" altLang="zh-CN" sz="16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zh-CN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、机种切换方便快捷，改造成本低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endParaRPr lang="en-US" altLang="zh-CN" sz="16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endParaRPr lang="en-US" altLang="zh-CN" sz="16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zh-CN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、适用于各种弹片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的自动安装热熔，通用性强。 </a:t>
            </a:r>
            <a:endParaRPr lang="zh-CN" altLang="en-US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5" cstate="print"/>
          <a:srcRect l="21262" t="28000" r="59256" b="32101"/>
          <a:stretch>
            <a:fillRect/>
          </a:stretch>
        </p:blipFill>
        <p:spPr bwMode="auto">
          <a:xfrm>
            <a:off x="4365104" y="4448944"/>
            <a:ext cx="1800200" cy="14416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5" cstate="print"/>
          <a:srcRect l="41568" t="28000" r="35032" b="32101"/>
          <a:stretch>
            <a:fillRect/>
          </a:stretch>
        </p:blipFill>
        <p:spPr bwMode="auto">
          <a:xfrm>
            <a:off x="4365104" y="5961112"/>
            <a:ext cx="1800200" cy="14416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0688" y="1424608"/>
            <a:ext cx="3317369" cy="44644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 cstate="print">
            <a:lum bright="1000" contrast="27000"/>
          </a:blip>
          <a:srcRect/>
          <a:stretch>
            <a:fillRect/>
          </a:stretch>
        </p:blipFill>
        <p:spPr bwMode="auto">
          <a:xfrm rot="10800000">
            <a:off x="116631" y="416496"/>
            <a:ext cx="6624736" cy="144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289718" y="200472"/>
            <a:ext cx="1483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智能制造</a:t>
            </a:r>
            <a:r>
              <a:rPr lang="en-US" altLang="zh-CN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无限可能</a:t>
            </a:r>
            <a:endParaRPr lang="zh-CN" altLang="en-US" sz="1200" b="1" i="1" dirty="0"/>
          </a:p>
        </p:txBody>
      </p:sp>
      <p:sp>
        <p:nvSpPr>
          <p:cNvPr id="4" name="矩形 3"/>
          <p:cNvSpPr/>
          <p:nvPr/>
        </p:nvSpPr>
        <p:spPr>
          <a:xfrm>
            <a:off x="2564904" y="9345488"/>
            <a:ext cx="20457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智能制造</a:t>
            </a:r>
            <a:r>
              <a:rPr lang="en-US" altLang="zh-CN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无限可能</a:t>
            </a: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0728" y="556891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自动装配类设备</a:t>
            </a:r>
            <a:r>
              <a:rPr lang="en-US" altLang="zh-CN" sz="1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i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贴合辅料单机设备</a:t>
            </a:r>
            <a:endParaRPr lang="zh-CN" altLang="en-US" sz="1600" b="1" i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0728" y="926223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实现辅料的自动贴装，可满足辅料的侧贴及平贴。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980728" y="926223"/>
            <a:ext cx="446449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32656" y="585466"/>
            <a:ext cx="648072" cy="648072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</a:t>
            </a:r>
            <a:endParaRPr lang="zh-CN" altLang="en-US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836712" y="7473282"/>
          <a:ext cx="5400600" cy="1872206"/>
        </p:xfrm>
        <a:graphic>
          <a:graphicData uri="http://schemas.openxmlformats.org/drawingml/2006/table">
            <a:tbl>
              <a:tblPr/>
              <a:tblGrid>
                <a:gridCol w="1875208"/>
                <a:gridCol w="3525392"/>
              </a:tblGrid>
              <a:tr h="300448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sz="1600" b="1" spc="1125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项</a:t>
                      </a:r>
                      <a:r>
                        <a:rPr lang="zh-CN" sz="16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目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设备主要</a:t>
                      </a: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参数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48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sz="1600" b="1" spc="1125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电</a:t>
                      </a:r>
                      <a:r>
                        <a:rPr lang="zh-CN" sz="16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源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AC220V</a:t>
                      </a:r>
                      <a:r>
                        <a:rPr lang="zh-CN" sz="1600" kern="5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接地保护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48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sz="1600" b="1" spc="1125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气</a:t>
                      </a:r>
                      <a:r>
                        <a:rPr lang="zh-CN" sz="1600" b="1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压</a:t>
                      </a:r>
                      <a:endParaRPr lang="zh-CN" sz="16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0.6MPA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以上</a:t>
                      </a: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干</a:t>
                      </a:r>
                      <a:r>
                        <a:rPr lang="zh-CN" sz="1600" kern="5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净的空气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966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b="1" spc="1125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环境</a:t>
                      </a:r>
                      <a:r>
                        <a:rPr lang="zh-CN" sz="1600" b="1" spc="1125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温</a:t>
                      </a:r>
                      <a:r>
                        <a:rPr lang="zh-CN" altLang="en-US" sz="1600" b="1" spc="1125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湿</a:t>
                      </a:r>
                      <a:r>
                        <a:rPr lang="zh-CN" sz="1600" b="1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度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783080" algn="l"/>
                        </a:tabLst>
                        <a:defRPr/>
                      </a:pP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温度：</a:t>
                      </a: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0-40℃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，湿度：</a:t>
                      </a:r>
                      <a:r>
                        <a:rPr lang="en-US" alt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10-80%</a:t>
                      </a:r>
                      <a:endParaRPr lang="zh-CN" altLang="zh-CN" sz="1600" dirty="0" smtClean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48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b="1" spc="1125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 产能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产能：设备周期以辅料实际情况而定。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48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b="1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设备</a:t>
                      </a:r>
                      <a:r>
                        <a:rPr lang="zh-CN" sz="1600" b="1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外</a:t>
                      </a:r>
                      <a:r>
                        <a:rPr lang="zh-CN" sz="16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形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长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：</a:t>
                      </a:r>
                      <a:r>
                        <a:rPr lang="en-US" alt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8300</a:t>
                      </a: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MM </a:t>
                      </a: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宽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：</a:t>
                      </a:r>
                      <a:r>
                        <a:rPr lang="en-US" alt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2500</a:t>
                      </a: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MM </a:t>
                      </a: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高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：</a:t>
                      </a:r>
                      <a:r>
                        <a:rPr lang="en-US" alt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1600</a:t>
                      </a: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MM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48680" y="5817096"/>
            <a:ext cx="1728192" cy="369332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设备功能特点：</a:t>
            </a:r>
            <a:endParaRPr lang="zh-CN" altLang="en-US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Text Box 19"/>
          <p:cNvSpPr txBox="1">
            <a:spLocks noChangeArrowheads="1"/>
          </p:cNvSpPr>
          <p:nvPr/>
        </p:nvSpPr>
        <p:spPr bwMode="auto">
          <a:xfrm>
            <a:off x="764704" y="6202802"/>
            <a:ext cx="5832648" cy="11264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、模块化设计，通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用于各种辅料贴装；</a:t>
            </a:r>
            <a:endParaRPr lang="en-US" altLang="zh-CN" sz="16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zh-CN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、机种切换方便快捷，改造成本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低，周期短；</a:t>
            </a:r>
            <a:endParaRPr lang="en-US" altLang="zh-CN" sz="16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zh-CN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、适用于各种产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品辅料的贴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合制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程，同时可综合侧贴，平贴，</a:t>
            </a:r>
            <a:r>
              <a:rPr lang="en-US" altLang="zh-CN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CCD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校正等功能，并且可以实现热熔，压合等制程； </a:t>
            </a:r>
            <a:endParaRPr lang="zh-CN" altLang="en-US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7" name="Picture 10"/>
          <p:cNvPicPr>
            <a:picLocks noChangeAspect="1" noChangeArrowheads="1"/>
          </p:cNvPicPr>
          <p:nvPr/>
        </p:nvPicPr>
        <p:blipFill>
          <a:blip r:embed="rId4" cstate="print">
            <a:lum bright="20000" contrast="10000"/>
          </a:blip>
          <a:srcRect l="29546" t="9241" r="41847" b="10960"/>
          <a:stretch>
            <a:fillRect/>
          </a:stretch>
        </p:blipFill>
        <p:spPr bwMode="auto">
          <a:xfrm>
            <a:off x="3894708" y="1352649"/>
            <a:ext cx="2774652" cy="4320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1988840" y="5601072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铜箔贴合设备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09120" y="5601072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大膜贴合设备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D:\汪幸\图册截图\保压机.JPG"/>
          <p:cNvPicPr>
            <a:picLocks noChangeAspect="1" noChangeArrowheads="1"/>
          </p:cNvPicPr>
          <p:nvPr/>
        </p:nvPicPr>
        <p:blipFill>
          <a:blip r:embed="rId2" cstate="print">
            <a:lum contrast="40000"/>
          </a:blip>
          <a:srcRect l="41155" t="15350" r="6772" b="8001"/>
          <a:stretch>
            <a:fillRect/>
          </a:stretch>
        </p:blipFill>
        <p:spPr bwMode="auto">
          <a:xfrm flipH="1">
            <a:off x="314821" y="1496616"/>
            <a:ext cx="3330203" cy="4145105"/>
          </a:xfrm>
          <a:prstGeom prst="rect">
            <a:avLst/>
          </a:prstGeom>
          <a:noFill/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 cstate="print">
            <a:lum bright="1000" contrast="27000"/>
          </a:blip>
          <a:srcRect/>
          <a:stretch>
            <a:fillRect/>
          </a:stretch>
        </p:blipFill>
        <p:spPr bwMode="auto">
          <a:xfrm rot="10800000">
            <a:off x="116631" y="416496"/>
            <a:ext cx="6624736" cy="144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289718" y="200472"/>
            <a:ext cx="1483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智能制造</a:t>
            </a:r>
            <a:r>
              <a:rPr lang="en-US" altLang="zh-CN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无限可能</a:t>
            </a:r>
            <a:endParaRPr lang="zh-CN" altLang="en-US" sz="1200" b="1" i="1" dirty="0"/>
          </a:p>
        </p:txBody>
      </p:sp>
      <p:sp>
        <p:nvSpPr>
          <p:cNvPr id="4" name="矩形 3"/>
          <p:cNvSpPr/>
          <p:nvPr/>
        </p:nvSpPr>
        <p:spPr>
          <a:xfrm>
            <a:off x="2564904" y="9345488"/>
            <a:ext cx="20457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智能制造</a:t>
            </a:r>
            <a:r>
              <a:rPr lang="en-US" altLang="zh-CN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无限可能</a:t>
            </a: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0728" y="556891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自动装配类设备</a:t>
            </a:r>
            <a:r>
              <a:rPr lang="en-US" altLang="zh-CN" sz="1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i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自动压合类设备</a:t>
            </a:r>
            <a:endParaRPr lang="zh-CN" altLang="en-US" sz="1600" b="1" i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0728" y="926223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实现产品的自动压合或保压功能，可随线或线外作业。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980728" y="926223"/>
            <a:ext cx="446449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32656" y="585466"/>
            <a:ext cx="648072" cy="648072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</a:t>
            </a:r>
            <a:endParaRPr lang="zh-CN" altLang="en-US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17032" y="1712640"/>
            <a:ext cx="2016224" cy="369332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设备功能特点：</a:t>
            </a:r>
            <a:endParaRPr lang="zh-CN" altLang="en-US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 cstate="print"/>
          <a:srcRect r="6940"/>
          <a:stretch>
            <a:fillRect/>
          </a:stretch>
        </p:blipFill>
        <p:spPr bwMode="auto">
          <a:xfrm>
            <a:off x="3420759" y="5241032"/>
            <a:ext cx="3248601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692696" y="6095836"/>
            <a:ext cx="2016224" cy="369332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设备功能特点：</a:t>
            </a:r>
            <a:endParaRPr lang="zh-CN" altLang="en-US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720080" y="6758424"/>
            <a:ext cx="2708920" cy="238219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、标准化设计，便于联机生产使用，通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用性强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endParaRPr lang="en-US" altLang="zh-CN" sz="16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endParaRPr lang="zh-CN" altLang="en-US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、具有人机交互界面，调试维护方便快捷；</a:t>
            </a:r>
            <a:endParaRPr lang="en-US" altLang="zh-CN" sz="16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endParaRPr lang="en-US" altLang="zh-CN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、适用于各种产品的压合制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程，同时可实现产品的自动上下料功能； </a:t>
            </a:r>
            <a:endParaRPr lang="zh-CN" altLang="en-US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Text Box 19"/>
          <p:cNvSpPr txBox="1">
            <a:spLocks noChangeArrowheads="1"/>
          </p:cNvSpPr>
          <p:nvPr/>
        </p:nvSpPr>
        <p:spPr bwMode="auto">
          <a:xfrm>
            <a:off x="3717032" y="2288704"/>
            <a:ext cx="2808312" cy="216059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、保压机构采用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双轴同时导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向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，导向精度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高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endParaRPr lang="en-US" altLang="zh-CN" sz="16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endParaRPr lang="zh-CN" altLang="en-US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、机种切换方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便，只需更换保压治具，改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造成本低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endParaRPr lang="en-US" altLang="zh-CN" sz="16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endParaRPr lang="en-US" altLang="zh-CN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、具有多套控制程序，适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用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于多种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产品的保压制程；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>
            <a:lum bright="1000" contrast="27000"/>
          </a:blip>
          <a:srcRect/>
          <a:stretch>
            <a:fillRect/>
          </a:stretch>
        </p:blipFill>
        <p:spPr bwMode="auto">
          <a:xfrm rot="10800000">
            <a:off x="116631" y="416496"/>
            <a:ext cx="6624736" cy="144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289718" y="200472"/>
            <a:ext cx="1483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智能制造</a:t>
            </a:r>
            <a:r>
              <a:rPr lang="en-US" altLang="zh-CN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无限可能</a:t>
            </a:r>
            <a:endParaRPr lang="zh-CN" altLang="en-US" sz="1200" b="1" i="1" dirty="0"/>
          </a:p>
        </p:txBody>
      </p:sp>
      <p:sp>
        <p:nvSpPr>
          <p:cNvPr id="4" name="矩形 3"/>
          <p:cNvSpPr/>
          <p:nvPr/>
        </p:nvSpPr>
        <p:spPr>
          <a:xfrm>
            <a:off x="2564904" y="9345488"/>
            <a:ext cx="20457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智能制造</a:t>
            </a:r>
            <a:r>
              <a:rPr lang="en-US" altLang="zh-CN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无限可能</a:t>
            </a: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0728" y="556891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自动装配类设备</a:t>
            </a:r>
            <a:r>
              <a:rPr lang="en-US" altLang="zh-CN" sz="1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i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自动安装螺母设备</a:t>
            </a:r>
            <a:endParaRPr lang="zh-CN" altLang="en-US" sz="1600" b="1" i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0728" y="926223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实现螺母的自动安装及热熔功能。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980728" y="926223"/>
            <a:ext cx="446449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32656" y="585466"/>
            <a:ext cx="648072" cy="648072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O</a:t>
            </a:r>
            <a:endParaRPr lang="zh-CN" altLang="en-US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836712" y="4664968"/>
          <a:ext cx="5400600" cy="1872206"/>
        </p:xfrm>
        <a:graphic>
          <a:graphicData uri="http://schemas.openxmlformats.org/drawingml/2006/table">
            <a:tbl>
              <a:tblPr/>
              <a:tblGrid>
                <a:gridCol w="1875208"/>
                <a:gridCol w="3525392"/>
              </a:tblGrid>
              <a:tr h="300448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sz="1600" b="1" spc="1125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项</a:t>
                      </a:r>
                      <a:r>
                        <a:rPr lang="zh-CN" sz="16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目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设备主要</a:t>
                      </a: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参数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48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sz="1600" b="1" spc="1125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电</a:t>
                      </a:r>
                      <a:r>
                        <a:rPr lang="zh-CN" sz="16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源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AC220V</a:t>
                      </a:r>
                      <a:r>
                        <a:rPr lang="zh-CN" sz="1600" kern="5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接地保护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48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sz="1600" b="1" spc="1125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气</a:t>
                      </a:r>
                      <a:r>
                        <a:rPr lang="zh-CN" sz="1600" b="1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压</a:t>
                      </a:r>
                      <a:endParaRPr lang="zh-CN" sz="16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0.6MPA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以上</a:t>
                      </a: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干</a:t>
                      </a:r>
                      <a:r>
                        <a:rPr lang="zh-CN" sz="1600" kern="5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净的空气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966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b="1" spc="1125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环境</a:t>
                      </a:r>
                      <a:r>
                        <a:rPr lang="zh-CN" sz="1600" b="1" spc="1125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温</a:t>
                      </a:r>
                      <a:r>
                        <a:rPr lang="zh-CN" altLang="en-US" sz="1600" b="1" spc="1125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湿</a:t>
                      </a:r>
                      <a:r>
                        <a:rPr lang="zh-CN" sz="1600" b="1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度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783080" algn="l"/>
                        </a:tabLst>
                        <a:defRPr/>
                      </a:pP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温度：</a:t>
                      </a: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0-40℃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，湿度：</a:t>
                      </a:r>
                      <a:r>
                        <a:rPr lang="en-US" alt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10-80%</a:t>
                      </a:r>
                      <a:endParaRPr lang="zh-CN" altLang="zh-CN" sz="1600" dirty="0" smtClean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48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b="1" spc="1125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 产能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产能：生产周期</a:t>
                      </a:r>
                      <a:r>
                        <a:rPr lang="en-US" altLang="zh-CN" sz="16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1.5S/PCS</a:t>
                      </a:r>
                      <a:r>
                        <a:rPr lang="zh-CN" altLang="en-US" sz="16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螺母。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48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b="1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设备</a:t>
                      </a:r>
                      <a:r>
                        <a:rPr lang="zh-CN" sz="1600" b="1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外</a:t>
                      </a:r>
                      <a:r>
                        <a:rPr lang="zh-CN" sz="16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形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长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：</a:t>
                      </a:r>
                      <a:r>
                        <a:rPr lang="en-US" alt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1500</a:t>
                      </a: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MM </a:t>
                      </a: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宽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：</a:t>
                      </a:r>
                      <a:r>
                        <a:rPr lang="en-US" alt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1200</a:t>
                      </a: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MM </a:t>
                      </a: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高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：</a:t>
                      </a:r>
                      <a:r>
                        <a:rPr lang="en-US" alt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1780</a:t>
                      </a: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MM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64704" y="6609184"/>
            <a:ext cx="2016224" cy="369332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设备功能特点：</a:t>
            </a:r>
            <a:endParaRPr lang="zh-CN" altLang="en-US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1008" y="1280592"/>
            <a:ext cx="2664296" cy="3145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4" cstate="print">
            <a:lum contrast="22000"/>
          </a:blip>
          <a:srcRect/>
          <a:stretch>
            <a:fillRect/>
          </a:stretch>
        </p:blipFill>
        <p:spPr bwMode="auto">
          <a:xfrm>
            <a:off x="1124744" y="1280592"/>
            <a:ext cx="2505075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 Box 19"/>
          <p:cNvSpPr txBox="1">
            <a:spLocks noChangeArrowheads="1"/>
          </p:cNvSpPr>
          <p:nvPr/>
        </p:nvSpPr>
        <p:spPr bwMode="auto">
          <a:xfrm>
            <a:off x="1052736" y="7329264"/>
            <a:ext cx="5661248" cy="149579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、控制系统智能化，拥有远程诊断功能；</a:t>
            </a:r>
            <a:endParaRPr lang="en-US" altLang="zh-CN" sz="16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endParaRPr lang="en-US" altLang="zh-CN" sz="16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zh-CN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、设备实用性强，可实现一模多穴的生产操作模式；</a:t>
            </a:r>
            <a:endParaRPr lang="en-US" altLang="zh-CN" sz="16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endParaRPr lang="en-US" altLang="zh-CN" sz="16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zh-CN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、适用于各种植螺母制程，设备操作简单，维护难度低； </a:t>
            </a:r>
            <a:endParaRPr lang="zh-CN" altLang="en-US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0688" y="1446849"/>
            <a:ext cx="3096344" cy="4695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980728" y="556891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自动检测类设备</a:t>
            </a:r>
            <a:r>
              <a:rPr lang="en-US" altLang="zh-CN" sz="1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i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分拣类检测设备</a:t>
            </a:r>
            <a:endParaRPr lang="zh-CN" altLang="en-US" sz="1600" b="1" i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0728" y="926223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SIM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卡托版本的自动区分判断及分拣。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980728" y="926223"/>
            <a:ext cx="446449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32656" y="585466"/>
            <a:ext cx="648072" cy="648072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</a:t>
            </a:r>
            <a:endParaRPr lang="zh-CN" altLang="en-US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lum bright="1000" contrast="27000"/>
          </a:blip>
          <a:srcRect/>
          <a:stretch>
            <a:fillRect/>
          </a:stretch>
        </p:blipFill>
        <p:spPr bwMode="auto">
          <a:xfrm rot="10800000">
            <a:off x="116631" y="416496"/>
            <a:ext cx="6624736" cy="144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/>
        </p:nvSpPr>
        <p:spPr>
          <a:xfrm>
            <a:off x="289718" y="200472"/>
            <a:ext cx="1483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智能制造</a:t>
            </a:r>
            <a:r>
              <a:rPr lang="en-US" altLang="zh-CN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无限可能</a:t>
            </a:r>
            <a:endParaRPr lang="zh-CN" altLang="en-US" sz="1200" b="1" i="1" dirty="0"/>
          </a:p>
        </p:txBody>
      </p:sp>
      <p:pic>
        <p:nvPicPr>
          <p:cNvPr id="10" name="图片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61048" y="1416765"/>
            <a:ext cx="2808312" cy="24561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620688" y="6897218"/>
          <a:ext cx="5760640" cy="1872206"/>
        </p:xfrm>
        <a:graphic>
          <a:graphicData uri="http://schemas.openxmlformats.org/drawingml/2006/table">
            <a:tbl>
              <a:tblPr/>
              <a:tblGrid>
                <a:gridCol w="1800200"/>
                <a:gridCol w="3960440"/>
              </a:tblGrid>
              <a:tr h="300448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sz="1600" b="1" spc="1125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项</a:t>
                      </a:r>
                      <a:r>
                        <a:rPr lang="zh-CN" sz="16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目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设备主要</a:t>
                      </a: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参数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48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sz="1600" b="1" spc="1125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电</a:t>
                      </a:r>
                      <a:r>
                        <a:rPr lang="zh-CN" sz="16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源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AC220V</a:t>
                      </a:r>
                      <a:r>
                        <a:rPr lang="zh-CN" sz="1600" kern="5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接地保护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48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sz="1600" b="1" spc="1125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气</a:t>
                      </a:r>
                      <a:r>
                        <a:rPr lang="zh-CN" sz="1600" b="1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压</a:t>
                      </a:r>
                      <a:endParaRPr lang="zh-CN" sz="16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0.6MPA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以上</a:t>
                      </a: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干</a:t>
                      </a:r>
                      <a:r>
                        <a:rPr lang="zh-CN" sz="1600" kern="5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净的空气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966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b="1" spc="1125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环境</a:t>
                      </a:r>
                      <a:r>
                        <a:rPr lang="zh-CN" sz="1600" b="1" spc="1125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温</a:t>
                      </a:r>
                      <a:r>
                        <a:rPr lang="zh-CN" altLang="en-US" sz="1600" b="1" spc="1125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湿</a:t>
                      </a:r>
                      <a:r>
                        <a:rPr lang="zh-CN" sz="1600" b="1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度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783080" algn="l"/>
                        </a:tabLst>
                        <a:defRPr/>
                      </a:pP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温度：</a:t>
                      </a: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0-40℃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，湿度：</a:t>
                      </a:r>
                      <a:r>
                        <a:rPr lang="en-US" alt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10-80%</a:t>
                      </a:r>
                      <a:endParaRPr lang="zh-CN" altLang="zh-CN" sz="1600" dirty="0" smtClean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48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b="1" spc="1125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 产能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产能：生产周期以实际来料混料情况而定。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48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b="1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设备</a:t>
                      </a:r>
                      <a:r>
                        <a:rPr lang="zh-CN" sz="1600" b="1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外</a:t>
                      </a:r>
                      <a:r>
                        <a:rPr lang="zh-CN" sz="16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形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长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：</a:t>
                      </a:r>
                      <a:r>
                        <a:rPr lang="en-US" alt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900</a:t>
                      </a: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MM </a:t>
                      </a: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宽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：</a:t>
                      </a:r>
                      <a:r>
                        <a:rPr lang="en-US" alt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700</a:t>
                      </a: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MM </a:t>
                      </a: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高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：</a:t>
                      </a:r>
                      <a:r>
                        <a:rPr lang="en-US" alt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1505</a:t>
                      </a: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MM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717032" y="4592960"/>
            <a:ext cx="2016224" cy="369332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设备功能特点：</a:t>
            </a:r>
            <a:endParaRPr lang="zh-CN" altLang="en-US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Text Box 19"/>
          <p:cNvSpPr txBox="1">
            <a:spLocks noChangeArrowheads="1"/>
          </p:cNvSpPr>
          <p:nvPr/>
        </p:nvSpPr>
        <p:spPr bwMode="auto">
          <a:xfrm>
            <a:off x="3789040" y="5097016"/>
            <a:ext cx="2952328" cy="15696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、采用视觉检测，精度高，速度快，误判率低；</a:t>
            </a:r>
            <a:endParaRPr lang="en-US" altLang="zh-CN" sz="16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zh-CN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、支持多机种工作模式，只需切换模板，实现一机多用；</a:t>
            </a:r>
            <a:endParaRPr lang="en-US" altLang="zh-CN" sz="16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zh-CN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、适用于各种卡托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的分拣及相似产品结构的检验； </a:t>
            </a:r>
            <a:endParaRPr lang="zh-CN" altLang="en-US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564904" y="9345488"/>
            <a:ext cx="20457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智能制造</a:t>
            </a:r>
            <a:r>
              <a:rPr lang="en-US" altLang="zh-CN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无限可能</a:t>
            </a: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lum bright="1000" contrast="27000"/>
          </a:blip>
          <a:srcRect/>
          <a:stretch>
            <a:fillRect/>
          </a:stretch>
        </p:blipFill>
        <p:spPr bwMode="auto">
          <a:xfrm rot="10800000">
            <a:off x="116631" y="416496"/>
            <a:ext cx="6624736" cy="144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289718" y="200472"/>
            <a:ext cx="1483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智能制造</a:t>
            </a:r>
            <a:r>
              <a:rPr lang="en-US" altLang="zh-CN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无限可能</a:t>
            </a:r>
            <a:endParaRPr lang="zh-CN" altLang="en-US" sz="1200" b="1" i="1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 l="1452" r="18685"/>
          <a:stretch>
            <a:fillRect/>
          </a:stretch>
        </p:blipFill>
        <p:spPr bwMode="auto">
          <a:xfrm>
            <a:off x="476672" y="1154614"/>
            <a:ext cx="1872208" cy="15156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64904" y="1154614"/>
            <a:ext cx="1872208" cy="15121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53136" y="1154614"/>
            <a:ext cx="1872208" cy="15121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 Box 18"/>
          <p:cNvSpPr txBox="1"/>
          <p:nvPr/>
        </p:nvSpPr>
        <p:spPr>
          <a:xfrm>
            <a:off x="476672" y="3296816"/>
            <a:ext cx="5976664" cy="1606594"/>
          </a:xfrm>
          <a:prstGeom prst="rect">
            <a:avLst/>
          </a:prstGeom>
          <a:solidFill>
            <a:schemeClr val="bg1"/>
          </a:solidFill>
          <a:ln w="9525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50000"/>
              </a:spcBef>
              <a:buClr>
                <a:srgbClr val="CC3300"/>
              </a:buClr>
              <a:buFont typeface="Wingdings" panose="05000000000000000000" pitchFamily="2" charset="2"/>
              <a:buBlip>
                <a:blip r:embed="rId6"/>
              </a:buBlip>
            </a:pPr>
            <a:r>
              <a:rPr lang="en-US" altLang="zh-CN" sz="1200" b="1" i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b="1" i="1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易通科技是</a:t>
            </a:r>
            <a:r>
              <a:rPr lang="zh-CN" altLang="en-US" sz="1200" b="1" i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一家生产工业机器人，标准、非标自动化设备，并承接设备改造，提供成套自动化无人生产车间控制解决方案的高新技术企业。</a:t>
            </a:r>
          </a:p>
          <a:p>
            <a:pPr eaLnBrk="0" hangingPunct="0">
              <a:lnSpc>
                <a:spcPct val="120000"/>
              </a:lnSpc>
              <a:spcBef>
                <a:spcPct val="50000"/>
              </a:spcBef>
              <a:buClr>
                <a:srgbClr val="CC3300"/>
              </a:buClr>
              <a:buFont typeface="Wingdings" panose="05000000000000000000" pitchFamily="2" charset="2"/>
              <a:buBlip>
                <a:blip r:embed="rId6"/>
              </a:buBlip>
            </a:pPr>
            <a:r>
              <a:rPr lang="zh-CN" altLang="en-US" sz="1200" b="1" i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b="1" i="1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我们拥有完全自</a:t>
            </a:r>
            <a:r>
              <a:rPr lang="zh-CN" altLang="en-US" sz="1200" b="1" i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主的设</a:t>
            </a:r>
            <a:r>
              <a:rPr lang="zh-CN" altLang="en-US" sz="1200" b="1" i="1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备研发中心，</a:t>
            </a:r>
            <a:r>
              <a:rPr lang="zh-CN" altLang="en-US" sz="1200" b="1" i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拥有一流的自动化研发团</a:t>
            </a:r>
            <a:r>
              <a:rPr lang="zh-CN" altLang="en-US" sz="1200" b="1" i="1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队，从事自</a:t>
            </a:r>
            <a:r>
              <a:rPr lang="zh-CN" altLang="en-US" sz="1200" b="1" i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</a:t>
            </a:r>
            <a:r>
              <a:rPr lang="zh-CN" altLang="en-US" sz="1200" b="1" i="1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化前沿技术的开</a:t>
            </a:r>
            <a:r>
              <a:rPr lang="zh-CN" altLang="en-US" sz="1200" b="1" i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</a:t>
            </a:r>
            <a:r>
              <a:rPr lang="zh-CN" altLang="en-US" sz="1200" b="1" i="1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及推广应</a:t>
            </a:r>
            <a:r>
              <a:rPr lang="zh-CN" altLang="en-US" sz="1200" b="1" i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用。</a:t>
            </a:r>
          </a:p>
          <a:p>
            <a:pPr eaLnBrk="0" hangingPunct="0">
              <a:lnSpc>
                <a:spcPct val="120000"/>
              </a:lnSpc>
              <a:spcBef>
                <a:spcPct val="50000"/>
              </a:spcBef>
              <a:buClr>
                <a:srgbClr val="CC3300"/>
              </a:buClr>
              <a:buFont typeface="Wingdings" panose="05000000000000000000" pitchFamily="2" charset="2"/>
              <a:buBlip>
                <a:blip r:embed="rId6"/>
              </a:buBlip>
            </a:pPr>
            <a:r>
              <a:rPr lang="zh-CN" altLang="en-US" sz="1200" b="1" i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公司具有设备研发</a:t>
            </a:r>
            <a:r>
              <a:rPr lang="zh-CN" altLang="en-US" sz="1200" b="1" i="1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、设计、制</a:t>
            </a:r>
            <a:r>
              <a:rPr lang="zh-CN" altLang="en-US" sz="1200" b="1" i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造、维护的整套运作系统，可以高效率、低成本地为客户提供优质的设备与服务。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4664" y="560512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公司简介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24744" y="2598222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前台</a:t>
            </a: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40968" y="2594030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办公区</a:t>
            </a: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229200" y="2598222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生产区</a:t>
            </a: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6672" y="5200962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公司文化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AutoShape 3"/>
          <p:cNvSpPr>
            <a:spLocks noChangeArrowheads="1"/>
          </p:cNvSpPr>
          <p:nvPr/>
        </p:nvSpPr>
        <p:spPr bwMode="auto">
          <a:xfrm>
            <a:off x="692696" y="5893544"/>
            <a:ext cx="5831387" cy="355600"/>
          </a:xfrm>
          <a:prstGeom prst="roundRect">
            <a:avLst>
              <a:gd name="adj" fmla="val 14468"/>
            </a:avLst>
          </a:prstGeom>
          <a:noFill/>
          <a:ln w="38100">
            <a:noFill/>
            <a:rou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marR="0" lvl="0" indent="0" defTabSz="995045" fontAlgn="base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 smtClean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我们的愿</a:t>
            </a:r>
            <a:r>
              <a:rPr lang="zh-CN" altLang="en-US" sz="1600" b="1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景：</a:t>
            </a:r>
            <a:r>
              <a:rPr lang="zh-CN" altLang="en-US" sz="1600" i="1" dirty="0">
                <a:latin typeface="Arial" panose="020B0604020202020204" pitchFamily="34" charset="0"/>
                <a:ea typeface="黑体" panose="02010609060101010101" pitchFamily="49" charset="-122"/>
              </a:rPr>
              <a:t>科技改变世界，创新引领未来。</a:t>
            </a:r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>
            <a:off x="692696" y="6681192"/>
            <a:ext cx="5832648" cy="355600"/>
          </a:xfrm>
          <a:prstGeom prst="roundRect">
            <a:avLst>
              <a:gd name="adj" fmla="val 14468"/>
            </a:avLst>
          </a:prstGeom>
          <a:noFill/>
          <a:ln w="38100">
            <a:noFill/>
            <a:rou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defTabSz="995045" fontAlgn="base">
              <a:spcBef>
                <a:spcPct val="10000"/>
              </a:spcBef>
              <a:spcAft>
                <a:spcPct val="0"/>
              </a:spcAft>
              <a:defRPr/>
            </a:pPr>
            <a:r>
              <a:rPr lang="zh-CN" altLang="en-US" sz="1600" b="1" dirty="0" smtClean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我们的使</a:t>
            </a:r>
            <a:r>
              <a: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命：</a:t>
            </a:r>
            <a:r>
              <a:rPr lang="zh-CN" altLang="en-US" sz="1600" i="1" dirty="0">
                <a:latin typeface="Arial" panose="020B0604020202020204" pitchFamily="34" charset="0"/>
                <a:ea typeface="黑体" panose="02010609060101010101" pitchFamily="49" charset="-122"/>
              </a:rPr>
              <a:t>为客户提供尽善尽美的自动化解决方案。</a:t>
            </a:r>
          </a:p>
        </p:txBody>
      </p:sp>
      <p:sp>
        <p:nvSpPr>
          <p:cNvPr id="27" name="矩形 26"/>
          <p:cNvSpPr/>
          <p:nvPr/>
        </p:nvSpPr>
        <p:spPr>
          <a:xfrm>
            <a:off x="692696" y="7473280"/>
            <a:ext cx="57606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95045" fontAlgn="base">
              <a:spcBef>
                <a:spcPct val="10000"/>
              </a:spcBef>
              <a:spcAft>
                <a:spcPct val="0"/>
              </a:spcAft>
              <a:defRPr/>
            </a:pPr>
            <a:r>
              <a:rPr lang="zh-CN" altLang="en-US" sz="1600" b="1" dirty="0" smtClean="0">
                <a:solidFill>
                  <a:schemeClr val="accent6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我们的价值观：</a:t>
            </a:r>
            <a:r>
              <a:rPr lang="zh-CN" altLang="en-US" sz="1600" i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以“以人为本，携手共进”的经营理念，“客户至上”的价值规范，建立“共建共享”的价值分配原则。</a:t>
            </a:r>
            <a:endParaRPr lang="zh-CN" altLang="en-US" sz="1600" i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564904" y="9345488"/>
            <a:ext cx="20457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智能制造</a:t>
            </a:r>
            <a:r>
              <a:rPr lang="en-US" altLang="zh-CN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无限可能</a:t>
            </a: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76672" y="5817096"/>
            <a:ext cx="6120680" cy="2664296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平行四边形 31"/>
          <p:cNvSpPr/>
          <p:nvPr/>
        </p:nvSpPr>
        <p:spPr>
          <a:xfrm>
            <a:off x="5013176" y="5313040"/>
            <a:ext cx="720080" cy="864096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平行四边形 32"/>
          <p:cNvSpPr/>
          <p:nvPr/>
        </p:nvSpPr>
        <p:spPr>
          <a:xfrm>
            <a:off x="692696" y="8193360"/>
            <a:ext cx="720080" cy="864096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  <p:bldP spid="25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>
            <a:lum bright="1000" contrast="27000"/>
          </a:blip>
          <a:srcRect/>
          <a:stretch>
            <a:fillRect/>
          </a:stretch>
        </p:blipFill>
        <p:spPr bwMode="auto">
          <a:xfrm rot="10800000">
            <a:off x="116631" y="416496"/>
            <a:ext cx="6624736" cy="144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289718" y="200472"/>
            <a:ext cx="1483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智能制造</a:t>
            </a:r>
            <a:r>
              <a:rPr lang="en-US" altLang="zh-CN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无限可能</a:t>
            </a:r>
            <a:endParaRPr lang="zh-CN" altLang="en-US" sz="1200" b="1" i="1" dirty="0"/>
          </a:p>
        </p:txBody>
      </p:sp>
      <p:sp>
        <p:nvSpPr>
          <p:cNvPr id="4" name="矩形 3"/>
          <p:cNvSpPr/>
          <p:nvPr/>
        </p:nvSpPr>
        <p:spPr>
          <a:xfrm>
            <a:off x="2564904" y="9345488"/>
            <a:ext cx="20457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智能制造</a:t>
            </a:r>
            <a:r>
              <a:rPr lang="en-US" altLang="zh-CN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无限可能</a:t>
            </a: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0728" y="556891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自动检测类设备</a:t>
            </a:r>
            <a:r>
              <a:rPr lang="en-US" altLang="zh-CN" sz="1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i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尺寸类检测设备</a:t>
            </a:r>
            <a:endParaRPr lang="zh-CN" altLang="en-US" sz="1600" b="1" i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0728" y="926223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实现产品外形尺寸的自动检测及判断。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980728" y="926223"/>
            <a:ext cx="446449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32656" y="585466"/>
            <a:ext cx="648072" cy="648072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Q</a:t>
            </a:r>
            <a:endParaRPr lang="zh-CN" altLang="en-US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9" name="图片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2696" y="1352600"/>
            <a:ext cx="2479513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33056" y="1280592"/>
            <a:ext cx="2520280" cy="2578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2696" y="3440833"/>
            <a:ext cx="2946560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268760" y="3080792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金属件厚度检测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81128" y="3800872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耳机孔尺寸检测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28800" y="6321152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产品断差检测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89040" y="4088904"/>
            <a:ext cx="2739736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4509120" y="7278742"/>
            <a:ext cx="1872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产品内长宽检测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2696" y="6685078"/>
            <a:ext cx="2448272" cy="2444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1196752" y="9078942"/>
            <a:ext cx="1872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产品位置度检测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12976" y="7617296"/>
            <a:ext cx="2016224" cy="369332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设备功能特点：</a:t>
            </a:r>
            <a:endParaRPr lang="zh-CN" altLang="en-US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Text Box 19"/>
          <p:cNvSpPr txBox="1">
            <a:spLocks noChangeArrowheads="1"/>
          </p:cNvSpPr>
          <p:nvPr/>
        </p:nvSpPr>
        <p:spPr bwMode="auto">
          <a:xfrm>
            <a:off x="3212976" y="8121352"/>
            <a:ext cx="3573016" cy="9048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、标准化设计，通用性强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endParaRPr lang="en-US" altLang="zh-CN" sz="16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zh-CN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、采用视觉检测方法，检测精度高；</a:t>
            </a:r>
            <a:endParaRPr lang="en-US" altLang="zh-CN" sz="16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zh-CN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、检测误判率低，检测尺寸稳定可靠； </a:t>
            </a:r>
            <a:endParaRPr lang="zh-CN" altLang="en-US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>
            <a:lum bright="1000" contrast="27000"/>
          </a:blip>
          <a:srcRect/>
          <a:stretch>
            <a:fillRect/>
          </a:stretch>
        </p:blipFill>
        <p:spPr bwMode="auto">
          <a:xfrm rot="10800000">
            <a:off x="116631" y="416496"/>
            <a:ext cx="6624736" cy="144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289718" y="200472"/>
            <a:ext cx="1483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智能制造</a:t>
            </a:r>
            <a:r>
              <a:rPr lang="en-US" altLang="zh-CN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无限可能</a:t>
            </a:r>
            <a:endParaRPr lang="zh-CN" altLang="en-US" sz="1200" b="1" i="1" dirty="0"/>
          </a:p>
        </p:txBody>
      </p:sp>
      <p:sp>
        <p:nvSpPr>
          <p:cNvPr id="4" name="矩形 3"/>
          <p:cNvSpPr/>
          <p:nvPr/>
        </p:nvSpPr>
        <p:spPr>
          <a:xfrm>
            <a:off x="2564904" y="9345488"/>
            <a:ext cx="20457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智能制造</a:t>
            </a:r>
            <a:r>
              <a:rPr lang="en-US" altLang="zh-CN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无限可能</a:t>
            </a: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0728" y="556891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自动检测类设备</a:t>
            </a:r>
            <a:r>
              <a:rPr lang="en-US" altLang="zh-CN" sz="1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i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电阻类检测设备</a:t>
            </a:r>
            <a:endParaRPr lang="zh-CN" altLang="en-US" sz="1600" b="1" i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0728" y="926223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实现产品电阻的自动测试，人机交互功能强大。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980728" y="926223"/>
            <a:ext cx="446449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32656" y="585466"/>
            <a:ext cx="648072" cy="648072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</a:t>
            </a:r>
            <a:endParaRPr lang="zh-CN" altLang="en-US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2696" y="7689304"/>
            <a:ext cx="59046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实现产品电阻值的自动测试，测试超出规定值后自动报警提示。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2696" y="8625408"/>
            <a:ext cx="5976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每次测试结果可显示于人机界面之上，可以实现测试良率及测试产能的即时统计。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2696" y="8193360"/>
            <a:ext cx="5976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测试采用快速多次测量取平均值的测试方法，使测试精度更高 。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92696" y="7185248"/>
            <a:ext cx="2016224" cy="369332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设备功能特点：</a:t>
            </a:r>
            <a:endParaRPr lang="zh-CN" altLang="en-US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3" cstate="print">
            <a:lum bright="11000" contrast="24000"/>
          </a:blip>
          <a:srcRect l="10169" t="3679" r="8475"/>
          <a:stretch>
            <a:fillRect/>
          </a:stretch>
        </p:blipFill>
        <p:spPr bwMode="auto">
          <a:xfrm>
            <a:off x="1052736" y="1352601"/>
            <a:ext cx="3096344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28"/>
          <p:cNvSpPr txBox="1"/>
          <p:nvPr/>
        </p:nvSpPr>
        <p:spPr>
          <a:xfrm>
            <a:off x="4797152" y="164649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人工上料</a:t>
            </a:r>
            <a:endParaRPr lang="zh-CN" altLang="en-US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797152" y="2222560"/>
            <a:ext cx="119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测试启动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797152" y="2798624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测试开始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16202" y="3422015"/>
            <a:ext cx="117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巡回测试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16202" y="4007604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结果反馈</a:t>
            </a:r>
          </a:p>
        </p:txBody>
      </p:sp>
      <p:graphicFrame>
        <p:nvGraphicFramePr>
          <p:cNvPr id="34" name="表格 33"/>
          <p:cNvGraphicFramePr>
            <a:graphicFrameLocks noGrp="1"/>
          </p:cNvGraphicFramePr>
          <p:nvPr/>
        </p:nvGraphicFramePr>
        <p:xfrm>
          <a:off x="836712" y="4953000"/>
          <a:ext cx="5400600" cy="1872206"/>
        </p:xfrm>
        <a:graphic>
          <a:graphicData uri="http://schemas.openxmlformats.org/drawingml/2006/table">
            <a:tbl>
              <a:tblPr/>
              <a:tblGrid>
                <a:gridCol w="1875208"/>
                <a:gridCol w="3525392"/>
              </a:tblGrid>
              <a:tr h="300448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sz="1600" b="1" spc="1125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项</a:t>
                      </a:r>
                      <a:r>
                        <a:rPr lang="zh-CN" sz="16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目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设备主要</a:t>
                      </a: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参数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48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sz="1600" b="1" spc="1125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电</a:t>
                      </a:r>
                      <a:r>
                        <a:rPr lang="zh-CN" sz="16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源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AC220V</a:t>
                      </a:r>
                      <a:r>
                        <a:rPr lang="zh-CN" sz="1600" kern="5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接地保护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48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sz="1600" b="1" spc="1125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气</a:t>
                      </a:r>
                      <a:r>
                        <a:rPr lang="zh-CN" sz="1600" b="1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压</a:t>
                      </a:r>
                      <a:endParaRPr lang="zh-CN" sz="16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0.6MPA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以上</a:t>
                      </a: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干</a:t>
                      </a:r>
                      <a:r>
                        <a:rPr lang="zh-CN" sz="1600" kern="5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净的空气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966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b="1" spc="1125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环境</a:t>
                      </a:r>
                      <a:r>
                        <a:rPr lang="zh-CN" sz="1600" b="1" spc="1125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温</a:t>
                      </a:r>
                      <a:r>
                        <a:rPr lang="zh-CN" altLang="en-US" sz="1600" b="1" spc="1125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湿</a:t>
                      </a:r>
                      <a:r>
                        <a:rPr lang="zh-CN" sz="1600" b="1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度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783080" algn="l"/>
                        </a:tabLst>
                        <a:defRPr/>
                      </a:pP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温度：</a:t>
                      </a: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0-40℃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，湿度：</a:t>
                      </a:r>
                      <a:r>
                        <a:rPr lang="en-US" alt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10-80%</a:t>
                      </a:r>
                      <a:endParaRPr lang="zh-CN" altLang="zh-CN" sz="1600" dirty="0" smtClean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48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b="1" spc="1125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 产能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产能：测试周期</a:t>
                      </a:r>
                      <a:r>
                        <a:rPr lang="en-US" altLang="zh-CN" sz="16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2S/PCS</a:t>
                      </a:r>
                      <a:r>
                        <a:rPr lang="zh-CN" altLang="en-US" sz="16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。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48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b="1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设备</a:t>
                      </a:r>
                      <a:r>
                        <a:rPr lang="zh-CN" sz="1600" b="1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外</a:t>
                      </a:r>
                      <a:r>
                        <a:rPr lang="zh-CN" sz="16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形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长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：</a:t>
                      </a:r>
                      <a:r>
                        <a:rPr lang="en-US" alt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450</a:t>
                      </a: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MM </a:t>
                      </a: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宽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：</a:t>
                      </a:r>
                      <a:r>
                        <a:rPr lang="en-US" alt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400</a:t>
                      </a: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MM </a:t>
                      </a: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高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：</a:t>
                      </a:r>
                      <a:r>
                        <a:rPr lang="en-US" alt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760</a:t>
                      </a: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MM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>
            <a:lum bright="1000" contrast="27000"/>
          </a:blip>
          <a:srcRect/>
          <a:stretch>
            <a:fillRect/>
          </a:stretch>
        </p:blipFill>
        <p:spPr bwMode="auto">
          <a:xfrm rot="10800000">
            <a:off x="116631" y="416496"/>
            <a:ext cx="6624736" cy="144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289718" y="200472"/>
            <a:ext cx="1483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智能制造</a:t>
            </a:r>
            <a:r>
              <a:rPr lang="en-US" altLang="zh-CN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无限可能</a:t>
            </a:r>
            <a:endParaRPr lang="zh-CN" altLang="en-US" sz="1200" b="1" i="1" dirty="0"/>
          </a:p>
        </p:txBody>
      </p:sp>
      <p:sp>
        <p:nvSpPr>
          <p:cNvPr id="4" name="矩形 3"/>
          <p:cNvSpPr/>
          <p:nvPr/>
        </p:nvSpPr>
        <p:spPr>
          <a:xfrm>
            <a:off x="2564904" y="9294966"/>
            <a:ext cx="20457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智能制造</a:t>
            </a:r>
            <a:r>
              <a:rPr lang="en-US" altLang="zh-CN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无限可能</a:t>
            </a: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0728" y="556891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创新研发类产品</a:t>
            </a:r>
            <a:r>
              <a:rPr lang="en-US" altLang="zh-CN" sz="1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i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电动抓取换向机构</a:t>
            </a:r>
            <a:endParaRPr lang="zh-CN" altLang="en-US" sz="1600" b="1" i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0728" y="926223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可实现辅料抓取时的电驱换向功能。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980728" y="926223"/>
            <a:ext cx="446449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32656" y="585466"/>
            <a:ext cx="648072" cy="648072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</a:t>
            </a:r>
            <a:endParaRPr lang="zh-CN" altLang="en-US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0666" y="1856656"/>
            <a:ext cx="3180013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 cstate="print"/>
          <a:srcRect r="3846"/>
          <a:stretch>
            <a:fillRect/>
          </a:stretch>
        </p:blipFill>
        <p:spPr bwMode="auto">
          <a:xfrm flipH="1">
            <a:off x="476672" y="2864768"/>
            <a:ext cx="2369550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直接箭头连接符 11"/>
          <p:cNvCxnSpPr/>
          <p:nvPr/>
        </p:nvCxnSpPr>
        <p:spPr>
          <a:xfrm flipV="1">
            <a:off x="2996952" y="4088904"/>
            <a:ext cx="936104" cy="432048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1700808" y="4520952"/>
            <a:ext cx="1152128" cy="86409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92696" y="7041232"/>
            <a:ext cx="5472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采用电驱方式实现吸嘴换向功能，反应速度快，精度高。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2696" y="8070830"/>
            <a:ext cx="5616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电驱运行方式平稳且噪声较低，有利于改善工厂工作环境。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2696" y="7545288"/>
            <a:ext cx="5688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使设备对气源稳定性的依赖降低，提高设备的整体稳定性 。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2696" y="6465168"/>
            <a:ext cx="2016224" cy="369332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机构功能特点：</a:t>
            </a:r>
            <a:endParaRPr lang="zh-CN" altLang="en-US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>
            <a:lum bright="1000" contrast="27000"/>
          </a:blip>
          <a:srcRect/>
          <a:stretch>
            <a:fillRect/>
          </a:stretch>
        </p:blipFill>
        <p:spPr bwMode="auto">
          <a:xfrm rot="10800000">
            <a:off x="116631" y="416496"/>
            <a:ext cx="6624736" cy="144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289718" y="200472"/>
            <a:ext cx="1483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智能制造</a:t>
            </a:r>
            <a:r>
              <a:rPr lang="en-US" altLang="zh-CN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无限可能</a:t>
            </a:r>
            <a:endParaRPr lang="zh-CN" altLang="en-US" sz="1200" b="1" i="1" dirty="0"/>
          </a:p>
        </p:txBody>
      </p:sp>
      <p:sp>
        <p:nvSpPr>
          <p:cNvPr id="4" name="矩形 3"/>
          <p:cNvSpPr/>
          <p:nvPr/>
        </p:nvSpPr>
        <p:spPr>
          <a:xfrm>
            <a:off x="2564904" y="9345488"/>
            <a:ext cx="20457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智能制造</a:t>
            </a:r>
            <a:r>
              <a:rPr lang="en-US" altLang="zh-CN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无限可能</a:t>
            </a: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0728" y="556891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创新研发类产品</a:t>
            </a:r>
            <a:r>
              <a:rPr lang="en-US" altLang="zh-CN" sz="1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i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快换连接夹紧机构</a:t>
            </a:r>
            <a:endParaRPr lang="zh-CN" altLang="en-US" sz="1600" b="1" i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0728" y="926223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可实现吸嘴的快速安装及锁紧功能，提升设备标准化。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980728" y="926223"/>
            <a:ext cx="446449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32656" y="585466"/>
            <a:ext cx="648072" cy="648072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</a:t>
            </a:r>
            <a:endParaRPr lang="zh-CN" altLang="en-US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2856" y="3368824"/>
            <a:ext cx="4257675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6712" y="1412870"/>
            <a:ext cx="2232248" cy="282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692696" y="7473280"/>
            <a:ext cx="5472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采用自定心机构实现吸嘴的自动对心，安装精度高。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2696" y="8481392"/>
            <a:ext cx="5688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安装方式通用性强，可以适合多种吸嘴尺寸的安装，提升设备标准化。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2696" y="7977336"/>
            <a:ext cx="5688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采用接触式滑推方式，降低安装难度，使设备维护难度降低。 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2696" y="6897216"/>
            <a:ext cx="2016224" cy="369332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机构功能特点：</a:t>
            </a:r>
            <a:endParaRPr lang="zh-CN" altLang="en-US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8640" y="2000672"/>
            <a:ext cx="6438985" cy="485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矩形 11"/>
          <p:cNvSpPr/>
          <p:nvPr/>
        </p:nvSpPr>
        <p:spPr>
          <a:xfrm>
            <a:off x="1700808" y="8497763"/>
            <a:ext cx="396044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fontAlgn="auto" hangingPunct="0">
              <a:defRPr/>
            </a:pPr>
            <a:r>
              <a:rPr lang="zh-CN" altLang="en-US" sz="1600" noProof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电话：</a:t>
            </a:r>
            <a:r>
              <a:rPr lang="en-US" altLang="zh-CN" sz="1600" noProof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0769-84428379</a:t>
            </a:r>
          </a:p>
          <a:p>
            <a:pPr eaLnBrk="0" fontAlgn="auto" hangingPunct="0">
              <a:defRPr/>
            </a:pPr>
            <a:r>
              <a:rPr lang="en-US" altLang="zh-CN" sz="1600" noProof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E-mail</a:t>
            </a:r>
            <a:r>
              <a:rPr lang="zh-CN" altLang="en-US" sz="1600" noProof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sz="1600" noProof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hlinkClick r:id="rId3"/>
              </a:rPr>
              <a:t>yitongauto@126.com</a:t>
            </a:r>
            <a:endParaRPr lang="en-US" altLang="zh-CN" sz="1600" noProof="1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0" fontAlgn="auto" hangingPunct="0">
              <a:defRPr/>
            </a:pPr>
            <a:r>
              <a:rPr lang="zh-CN" altLang="en-US" sz="1600" noProof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地址：东莞大朗镇美景西路</a:t>
            </a:r>
            <a:r>
              <a:rPr lang="en-US" altLang="zh-CN" sz="1600" noProof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381</a:t>
            </a:r>
            <a:r>
              <a:rPr lang="zh-CN" altLang="en-US" sz="1600" noProof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号</a:t>
            </a:r>
            <a:r>
              <a:rPr lang="en-US" altLang="zh-CN" sz="1600" noProof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1600" noProof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栋二楼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6672" y="7782798"/>
            <a:ext cx="1368152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defRPr/>
            </a:pPr>
            <a:r>
              <a:rPr lang="zh-CN" altLang="en-US" sz="1600" noProof="1" smtClean="0">
                <a:latin typeface="黑体" panose="02010609060101010101" pitchFamily="49" charset="-122"/>
                <a:ea typeface="黑体" panose="02010609060101010101" pitchFamily="49" charset="-122"/>
              </a:rPr>
              <a:t>联系我们：</a:t>
            </a:r>
            <a:endParaRPr lang="zh-CN" altLang="en-US" sz="1600" noProof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00808" y="8281521"/>
            <a:ext cx="3384376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defRPr/>
            </a:pPr>
            <a:r>
              <a:rPr lang="zh-CN" altLang="en-US" sz="1600" noProof="1" smtClean="0">
                <a:latin typeface="黑体" panose="02010609060101010101" pitchFamily="49" charset="-122"/>
                <a:ea typeface="黑体" panose="02010609060101010101" pitchFamily="49" charset="-122"/>
              </a:rPr>
              <a:t>东莞易通自动化科技有限公司</a:t>
            </a:r>
            <a:endParaRPr lang="zh-CN" altLang="en-US" sz="1600" noProof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03127" y="200472"/>
            <a:ext cx="20457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易通科技</a:t>
            </a:r>
            <a:r>
              <a:rPr lang="en-US" altLang="zh-CN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尽我所能</a:t>
            </a: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96616" y="8240985"/>
            <a:ext cx="3456384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defRPr/>
            </a:pPr>
            <a:r>
              <a:rPr lang="zh-CN" altLang="en-US" sz="1600" noProof="1" smtClean="0">
                <a:latin typeface="黑体" panose="02010609060101010101" pitchFamily="49" charset="-122"/>
                <a:ea typeface="黑体" panose="02010609060101010101" pitchFamily="49" charset="-122"/>
              </a:rPr>
              <a:t>东莞易通自动化科技有限公司</a:t>
            </a:r>
            <a:endParaRPr lang="zh-CN" altLang="en-US" sz="1600" noProof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2656" y="9068489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企业微信公众号</a:t>
            </a:r>
            <a:endParaRPr lang="zh-CN" altLang="en-US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5614" y="7958286"/>
            <a:ext cx="1184920" cy="1173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687091" y="8255843"/>
            <a:ext cx="3600400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defRPr/>
            </a:pPr>
            <a:r>
              <a:rPr lang="zh-CN" altLang="en-US" sz="1600" noProof="1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东莞易通自动化科技有限公司</a:t>
            </a:r>
            <a:endParaRPr lang="zh-CN" altLang="en-US" sz="1600" noProof="1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>
            <a:lum bright="1000" contrast="27000"/>
          </a:blip>
          <a:srcRect/>
          <a:stretch>
            <a:fillRect/>
          </a:stretch>
        </p:blipFill>
        <p:spPr bwMode="auto">
          <a:xfrm rot="10800000">
            <a:off x="116631" y="416496"/>
            <a:ext cx="6624736" cy="144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289718" y="200472"/>
            <a:ext cx="1483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智能制造</a:t>
            </a:r>
            <a:r>
              <a:rPr lang="en-US" altLang="zh-CN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无限可能</a:t>
            </a:r>
            <a:endParaRPr lang="zh-CN" altLang="en-US" sz="1200" b="1" i="1" dirty="0"/>
          </a:p>
        </p:txBody>
      </p:sp>
      <p:sp>
        <p:nvSpPr>
          <p:cNvPr id="4" name="TextBox 3"/>
          <p:cNvSpPr txBox="1"/>
          <p:nvPr/>
        </p:nvSpPr>
        <p:spPr>
          <a:xfrm>
            <a:off x="332656" y="488504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产品目录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2088" y="983268"/>
            <a:ext cx="2060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一、智能制造工厂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8760" y="1352600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无人化工厂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1359818" y="1640632"/>
            <a:ext cx="3168352" cy="0"/>
          </a:xfrm>
          <a:prstGeom prst="straightConnector1">
            <a:avLst/>
          </a:prstGeom>
          <a:ln w="28575">
            <a:solidFill>
              <a:srgbClr val="00B0F0"/>
            </a:solidFill>
            <a:prstDash val="solid"/>
            <a:headEnd type="none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268760" y="1691154"/>
            <a:ext cx="2088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数据化生产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1359818" y="1979186"/>
            <a:ext cx="3168352" cy="0"/>
          </a:xfrm>
          <a:prstGeom prst="straightConnector1">
            <a:avLst/>
          </a:prstGeom>
          <a:ln w="28575">
            <a:solidFill>
              <a:srgbClr val="00B0F0"/>
            </a:solidFill>
            <a:prstDash val="solid"/>
            <a:headEnd type="none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19472" y="2031683"/>
            <a:ext cx="2321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二、自动上下料设备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96144" y="2413209"/>
            <a:ext cx="2060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2.1 CNC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自动上下料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1387202" y="2722727"/>
            <a:ext cx="3168352" cy="0"/>
          </a:xfrm>
          <a:prstGeom prst="straightConnector1">
            <a:avLst/>
          </a:prstGeom>
          <a:ln w="28575">
            <a:solidFill>
              <a:srgbClr val="00B0F0"/>
            </a:solidFill>
            <a:prstDash val="solid"/>
            <a:headEnd type="none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96144" y="2742238"/>
            <a:ext cx="2060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测试自动上下料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1387202" y="3030270"/>
            <a:ext cx="3168352" cy="0"/>
          </a:xfrm>
          <a:prstGeom prst="straightConnector1">
            <a:avLst/>
          </a:prstGeom>
          <a:ln w="28575">
            <a:solidFill>
              <a:srgbClr val="00B0F0"/>
            </a:solidFill>
            <a:prstDash val="solid"/>
            <a:headEnd type="none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96144" y="3030270"/>
            <a:ext cx="1988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2.3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装配自动上下料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>
            <a:off x="1387202" y="3318302"/>
            <a:ext cx="3168352" cy="0"/>
          </a:xfrm>
          <a:prstGeom prst="straightConnector1">
            <a:avLst/>
          </a:prstGeom>
          <a:ln w="28575">
            <a:solidFill>
              <a:srgbClr val="00B0F0"/>
            </a:solidFill>
            <a:prstDash val="solid"/>
            <a:headEnd type="none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296144" y="3318302"/>
            <a:ext cx="2060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2.4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镭雕自动上下料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>
            <a:off x="1387202" y="3608309"/>
            <a:ext cx="3168352" cy="0"/>
          </a:xfrm>
          <a:prstGeom prst="straightConnector1">
            <a:avLst/>
          </a:prstGeom>
          <a:ln w="28575">
            <a:solidFill>
              <a:srgbClr val="00B0F0"/>
            </a:solidFill>
            <a:prstDash val="solid"/>
            <a:headEnd type="none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36712" y="3730839"/>
            <a:ext cx="2321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三、自动装配类设备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68152" y="4090879"/>
            <a:ext cx="1844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轨道式生产线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1412776" y="4378911"/>
            <a:ext cx="3168352" cy="0"/>
          </a:xfrm>
          <a:prstGeom prst="straightConnector1">
            <a:avLst/>
          </a:prstGeom>
          <a:ln w="28575">
            <a:solidFill>
              <a:srgbClr val="00B0F0"/>
            </a:solidFill>
            <a:prstDash val="solid"/>
            <a:headEnd type="none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340768" y="4398422"/>
            <a:ext cx="1844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伺服式生产线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1412776" y="4686454"/>
            <a:ext cx="3168352" cy="0"/>
          </a:xfrm>
          <a:prstGeom prst="straightConnector1">
            <a:avLst/>
          </a:prstGeom>
          <a:ln w="28575">
            <a:solidFill>
              <a:srgbClr val="00B0F0"/>
            </a:solidFill>
            <a:prstDash val="solid"/>
            <a:headEnd type="none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40768" y="4686454"/>
            <a:ext cx="1844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返板式生产线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箭头连接符 28"/>
          <p:cNvCxnSpPr/>
          <p:nvPr/>
        </p:nvCxnSpPr>
        <p:spPr>
          <a:xfrm>
            <a:off x="1412776" y="4974486"/>
            <a:ext cx="3168352" cy="0"/>
          </a:xfrm>
          <a:prstGeom prst="straightConnector1">
            <a:avLst/>
          </a:prstGeom>
          <a:ln w="28575">
            <a:solidFill>
              <a:srgbClr val="00B0F0"/>
            </a:solidFill>
            <a:prstDash val="solid"/>
            <a:headEnd type="none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331243" y="4974486"/>
            <a:ext cx="1844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3.4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模组式生产线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>
            <a:off x="1412776" y="5260082"/>
            <a:ext cx="3168352" cy="0"/>
          </a:xfrm>
          <a:prstGeom prst="straightConnector1">
            <a:avLst/>
          </a:prstGeom>
          <a:ln w="28575">
            <a:solidFill>
              <a:srgbClr val="00B0F0"/>
            </a:solidFill>
            <a:prstDash val="solid"/>
            <a:headEnd type="none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36712" y="6897216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四、自动检测类设备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385392" y="7257256"/>
            <a:ext cx="2043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4.1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分拣类检测设备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接箭头连接符 36"/>
          <p:cNvCxnSpPr/>
          <p:nvPr/>
        </p:nvCxnSpPr>
        <p:spPr>
          <a:xfrm>
            <a:off x="1476450" y="7545288"/>
            <a:ext cx="3168352" cy="0"/>
          </a:xfrm>
          <a:prstGeom prst="straightConnector1">
            <a:avLst/>
          </a:prstGeom>
          <a:ln w="28575">
            <a:solidFill>
              <a:srgbClr val="00B0F0"/>
            </a:solidFill>
            <a:prstDash val="solid"/>
            <a:headEnd type="none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385392" y="7564799"/>
            <a:ext cx="2043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4.2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尺寸类检测设备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直接箭头连接符 38"/>
          <p:cNvCxnSpPr/>
          <p:nvPr/>
        </p:nvCxnSpPr>
        <p:spPr>
          <a:xfrm>
            <a:off x="1476450" y="7852831"/>
            <a:ext cx="3168352" cy="0"/>
          </a:xfrm>
          <a:prstGeom prst="straightConnector1">
            <a:avLst/>
          </a:prstGeom>
          <a:ln w="28575">
            <a:solidFill>
              <a:srgbClr val="00B0F0"/>
            </a:solidFill>
            <a:prstDash val="solid"/>
            <a:headEnd type="none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385392" y="7852831"/>
            <a:ext cx="2043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4.3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电阻类检测设备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箭头连接符 40"/>
          <p:cNvCxnSpPr/>
          <p:nvPr/>
        </p:nvCxnSpPr>
        <p:spPr>
          <a:xfrm>
            <a:off x="1476450" y="8140863"/>
            <a:ext cx="3168352" cy="0"/>
          </a:xfrm>
          <a:prstGeom prst="straightConnector1">
            <a:avLst/>
          </a:prstGeom>
          <a:ln w="28575">
            <a:solidFill>
              <a:srgbClr val="00B0F0"/>
            </a:solidFill>
            <a:prstDash val="solid"/>
            <a:headEnd type="none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36712" y="819336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五、创新研发类产品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385392" y="8553400"/>
            <a:ext cx="2331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5.1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电动抓取换向机构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箭头连接符 45"/>
          <p:cNvCxnSpPr/>
          <p:nvPr/>
        </p:nvCxnSpPr>
        <p:spPr>
          <a:xfrm>
            <a:off x="1476450" y="8841432"/>
            <a:ext cx="3168352" cy="0"/>
          </a:xfrm>
          <a:prstGeom prst="straightConnector1">
            <a:avLst/>
          </a:prstGeom>
          <a:ln w="28575">
            <a:solidFill>
              <a:srgbClr val="00B0F0"/>
            </a:solidFill>
            <a:prstDash val="solid"/>
            <a:headEnd type="none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385392" y="8860943"/>
            <a:ext cx="2187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5.2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快换连接夹紧机构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8" name="直接箭头连接符 47"/>
          <p:cNvCxnSpPr/>
          <p:nvPr/>
        </p:nvCxnSpPr>
        <p:spPr>
          <a:xfrm>
            <a:off x="1476450" y="9148975"/>
            <a:ext cx="3168352" cy="0"/>
          </a:xfrm>
          <a:prstGeom prst="straightConnector1">
            <a:avLst/>
          </a:prstGeom>
          <a:ln w="28575">
            <a:solidFill>
              <a:srgbClr val="00B0F0"/>
            </a:solidFill>
            <a:prstDash val="solid"/>
            <a:headEnd type="none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486150" y="1284784"/>
            <a:ext cx="230425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……………………………….</a:t>
            </a:r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5661248" y="1208584"/>
            <a:ext cx="648072" cy="813690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448050" y="1635001"/>
            <a:ext cx="223224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……………………………….</a:t>
            </a:r>
            <a:endParaRPr lang="zh-CN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476625" y="2379762"/>
            <a:ext cx="230425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……………………………….</a:t>
            </a:r>
            <a:endParaRPr lang="zh-CN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3448050" y="2667794"/>
            <a:ext cx="223224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……………………………….</a:t>
            </a:r>
            <a:endParaRPr lang="zh-CN" alt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3448050" y="2984401"/>
            <a:ext cx="223224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……………………………….</a:t>
            </a:r>
            <a:endParaRPr lang="zh-CN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3495675" y="3296816"/>
            <a:ext cx="230425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……………………………….</a:t>
            </a:r>
            <a:endParaRPr lang="zh-CN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3457575" y="4036244"/>
            <a:ext cx="223224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……………………………….</a:t>
            </a:r>
            <a:endParaRPr lang="zh-CN" alt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3462908" y="4333503"/>
            <a:ext cx="223224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……………………………….</a:t>
            </a:r>
            <a:endParaRPr lang="zh-CN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3462908" y="4631060"/>
            <a:ext cx="223224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……………………………….</a:t>
            </a:r>
            <a:endParaRPr lang="zh-CN" alt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3462908" y="4928319"/>
            <a:ext cx="223224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……………………………….</a:t>
            </a:r>
            <a:endParaRPr lang="zh-CN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3462908" y="7223348"/>
            <a:ext cx="223224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……………………………….</a:t>
            </a:r>
            <a:endParaRPr lang="zh-CN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3472433" y="7520607"/>
            <a:ext cx="223224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……………………………….</a:t>
            </a:r>
            <a:endParaRPr lang="zh-CN" alt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472433" y="7833320"/>
            <a:ext cx="223224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……………………………….</a:t>
            </a:r>
            <a:endParaRPr lang="zh-CN" alt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3481958" y="8509967"/>
            <a:ext cx="223224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……………………………….</a:t>
            </a:r>
            <a:endParaRPr lang="zh-CN" alt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3481958" y="8813155"/>
            <a:ext cx="223224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……………………………….</a:t>
            </a:r>
            <a:endParaRPr lang="zh-CN" altLang="en-US" dirty="0"/>
          </a:p>
        </p:txBody>
      </p:sp>
      <p:sp>
        <p:nvSpPr>
          <p:cNvPr id="69" name="矩形 68"/>
          <p:cNvSpPr/>
          <p:nvPr/>
        </p:nvSpPr>
        <p:spPr>
          <a:xfrm>
            <a:off x="2564904" y="9345488"/>
            <a:ext cx="20457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智能制造</a:t>
            </a:r>
            <a:r>
              <a:rPr lang="en-US" altLang="zh-CN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无限可能</a:t>
            </a: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795739" y="1329358"/>
            <a:ext cx="2880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5805264" y="1712640"/>
            <a:ext cx="2880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1339577" y="5295667"/>
            <a:ext cx="1844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3.5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自动包膜设备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3" name="直接箭头连接符 72"/>
          <p:cNvCxnSpPr/>
          <p:nvPr/>
        </p:nvCxnSpPr>
        <p:spPr>
          <a:xfrm>
            <a:off x="1392535" y="5583699"/>
            <a:ext cx="3168352" cy="0"/>
          </a:xfrm>
          <a:prstGeom prst="straightConnector1">
            <a:avLst/>
          </a:prstGeom>
          <a:ln w="28575">
            <a:solidFill>
              <a:srgbClr val="00B0F0"/>
            </a:solidFill>
            <a:prstDash val="solid"/>
            <a:headEnd type="none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340767" y="5603210"/>
            <a:ext cx="2529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3.6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自动安装弹片设备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5" name="直接箭头连接符 74"/>
          <p:cNvCxnSpPr/>
          <p:nvPr/>
        </p:nvCxnSpPr>
        <p:spPr>
          <a:xfrm>
            <a:off x="1411585" y="5891242"/>
            <a:ext cx="3168352" cy="0"/>
          </a:xfrm>
          <a:prstGeom prst="straightConnector1">
            <a:avLst/>
          </a:prstGeom>
          <a:ln w="28575">
            <a:solidFill>
              <a:srgbClr val="00B0F0"/>
            </a:solidFill>
            <a:prstDash val="solid"/>
            <a:headEnd type="none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1331242" y="5891242"/>
            <a:ext cx="2385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3.7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贴合辅料单机设备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7" name="直接箭头连接符 76"/>
          <p:cNvCxnSpPr/>
          <p:nvPr/>
        </p:nvCxnSpPr>
        <p:spPr>
          <a:xfrm>
            <a:off x="1402060" y="6179274"/>
            <a:ext cx="3168352" cy="0"/>
          </a:xfrm>
          <a:prstGeom prst="straightConnector1">
            <a:avLst/>
          </a:prstGeom>
          <a:ln w="28575">
            <a:solidFill>
              <a:srgbClr val="00B0F0"/>
            </a:solidFill>
            <a:prstDash val="solid"/>
            <a:headEnd type="none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327051" y="6179274"/>
            <a:ext cx="2164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3.8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自动压合类设备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9" name="直接箭头连接符 78"/>
          <p:cNvCxnSpPr/>
          <p:nvPr/>
        </p:nvCxnSpPr>
        <p:spPr>
          <a:xfrm>
            <a:off x="1412776" y="6465168"/>
            <a:ext cx="3168352" cy="0"/>
          </a:xfrm>
          <a:prstGeom prst="straightConnector1">
            <a:avLst/>
          </a:prstGeom>
          <a:ln w="28575">
            <a:solidFill>
              <a:srgbClr val="00B0F0"/>
            </a:solidFill>
            <a:prstDash val="solid"/>
            <a:headEnd type="none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3457575" y="5241032"/>
            <a:ext cx="223224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……………………………….</a:t>
            </a:r>
            <a:endParaRPr lang="zh-CN" alt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3453383" y="5538291"/>
            <a:ext cx="223224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……………………………….</a:t>
            </a:r>
            <a:endParaRPr lang="zh-CN" alt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3453383" y="5835848"/>
            <a:ext cx="223224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……………………………….</a:t>
            </a:r>
            <a:endParaRPr lang="zh-CN" alt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3453383" y="6133107"/>
            <a:ext cx="223224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……………………………….</a:t>
            </a:r>
            <a:endParaRPr lang="zh-CN" alt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1335435" y="6511335"/>
            <a:ext cx="2164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3.9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自动安装螺母设备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4" name="直接箭头连接符 93"/>
          <p:cNvCxnSpPr/>
          <p:nvPr/>
        </p:nvCxnSpPr>
        <p:spPr>
          <a:xfrm>
            <a:off x="1403251" y="6797229"/>
            <a:ext cx="3168352" cy="0"/>
          </a:xfrm>
          <a:prstGeom prst="straightConnector1">
            <a:avLst/>
          </a:prstGeom>
          <a:ln w="28575">
            <a:solidFill>
              <a:srgbClr val="00B0F0"/>
            </a:solidFill>
            <a:prstDash val="solid"/>
            <a:headEnd type="none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3457575" y="6465168"/>
            <a:ext cx="223224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……………………………….</a:t>
            </a:r>
            <a:endParaRPr lang="zh-CN" alt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5814789" y="2427387"/>
            <a:ext cx="2880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</a:t>
            </a:r>
            <a:endParaRPr lang="zh-CN" alt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5824314" y="2739802"/>
            <a:ext cx="2880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</a:t>
            </a:r>
            <a:endParaRPr lang="zh-CN" alt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5829647" y="3031728"/>
            <a:ext cx="2880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</a:t>
            </a:r>
            <a:endParaRPr lang="zh-CN" alt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5829647" y="3387576"/>
            <a:ext cx="2880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</a:t>
            </a:r>
            <a:endParaRPr lang="zh-CN" alt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5824314" y="4088904"/>
            <a:ext cx="2880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G</a:t>
            </a:r>
            <a:endParaRPr lang="zh-CN" alt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5833839" y="4401319"/>
            <a:ext cx="2880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H</a:t>
            </a:r>
            <a:endParaRPr lang="zh-CN" alt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5877272" y="4693245"/>
            <a:ext cx="2880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</a:t>
            </a:r>
            <a:endParaRPr lang="zh-CN" alt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5867747" y="4991943"/>
            <a:ext cx="2880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J</a:t>
            </a:r>
            <a:endParaRPr lang="zh-CN" alt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5848697" y="5322565"/>
            <a:ext cx="2880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K</a:t>
            </a:r>
            <a:endParaRPr lang="zh-CN" alt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5858222" y="5601072"/>
            <a:ext cx="2880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</a:t>
            </a:r>
            <a:endParaRPr lang="zh-CN" alt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5824314" y="5889104"/>
            <a:ext cx="2880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</a:t>
            </a:r>
            <a:endParaRPr lang="zh-CN" alt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5839172" y="6215236"/>
            <a:ext cx="2880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</a:t>
            </a:r>
            <a:endParaRPr lang="zh-CN" alt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5848697" y="6546403"/>
            <a:ext cx="2880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O</a:t>
            </a:r>
            <a:endParaRPr lang="zh-CN" alt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5848697" y="7276306"/>
            <a:ext cx="2880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</a:t>
            </a:r>
            <a:endParaRPr lang="zh-CN" alt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5833839" y="7573863"/>
            <a:ext cx="2880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Q</a:t>
            </a:r>
            <a:endParaRPr lang="zh-CN" alt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5858222" y="7885980"/>
            <a:ext cx="2880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</a:t>
            </a:r>
            <a:endParaRPr lang="zh-CN" alt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5852889" y="8553400"/>
            <a:ext cx="2880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</a:t>
            </a:r>
            <a:endParaRPr lang="zh-CN" alt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5848697" y="8865517"/>
            <a:ext cx="2880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图片 44"/>
          <p:cNvPicPr>
            <a:picLocks noChangeAspect="1" noChangeArrowheads="1"/>
          </p:cNvPicPr>
          <p:nvPr/>
        </p:nvPicPr>
        <p:blipFill>
          <a:blip r:embed="rId2" cstate="print"/>
          <a:srcRect l="39351" t="19144" r="37363" b="10611"/>
          <a:stretch>
            <a:fillRect/>
          </a:stretch>
        </p:blipFill>
        <p:spPr bwMode="auto">
          <a:xfrm>
            <a:off x="1532359" y="1568624"/>
            <a:ext cx="3552825" cy="6000750"/>
          </a:xfrm>
          <a:prstGeom prst="rect">
            <a:avLst/>
          </a:prstGeom>
          <a:noFill/>
        </p:spPr>
      </p:pic>
      <p:sp>
        <p:nvSpPr>
          <p:cNvPr id="28" name="AutoShape 5"/>
          <p:cNvSpPr>
            <a:spLocks noChangeArrowheads="1"/>
          </p:cNvSpPr>
          <p:nvPr/>
        </p:nvSpPr>
        <p:spPr bwMode="auto">
          <a:xfrm>
            <a:off x="5301208" y="5889104"/>
            <a:ext cx="1414908" cy="887810"/>
          </a:xfrm>
          <a:prstGeom prst="wedgeRectCallout">
            <a:avLst>
              <a:gd name="adj1" fmla="val -106860"/>
              <a:gd name="adj2" fmla="val -134011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0728" y="556891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智能制造工厂</a:t>
            </a:r>
            <a:r>
              <a:rPr lang="en-US" altLang="zh-CN" sz="1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i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无人化工厂</a:t>
            </a:r>
            <a:endParaRPr lang="zh-CN" altLang="en-US" sz="1600" b="1" i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0728" y="926223"/>
            <a:ext cx="4536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全面实现工厂无人化生产，使人力节省达到极致。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980728" y="926223"/>
            <a:ext cx="446449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32656" y="585466"/>
            <a:ext cx="648072" cy="648072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</a:t>
            </a:r>
            <a:endParaRPr lang="zh-CN" altLang="en-US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6393" name="AutoShape 9"/>
          <p:cNvSpPr>
            <a:spLocks noChangeArrowheads="1"/>
          </p:cNvSpPr>
          <p:nvPr/>
        </p:nvSpPr>
        <p:spPr bwMode="auto">
          <a:xfrm>
            <a:off x="4769768" y="1559099"/>
            <a:ext cx="1533525" cy="990600"/>
          </a:xfrm>
          <a:prstGeom prst="wedgeRectCallout">
            <a:avLst>
              <a:gd name="adj1" fmla="val -95010"/>
              <a:gd name="adj2" fmla="val 83844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6394" name="图片 41" descr="https://timgsa.baidu.com/timg?image&amp;quality=80&amp;size=b9999_10000&amp;sec=1512273197546&amp;di=48da5f63a450ce3dd0089c078ac8f27e&amp;imgtype=0&amp;src=http%3A%2F%2Fimg010.hc360.cn%2Fhb%2FMTQ2ODg0OTA3MjQ2ODEzMzE5MTk4NTM%3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1711" y="1541622"/>
            <a:ext cx="1710662" cy="10351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389" name="AutoShape 5"/>
          <p:cNvSpPr>
            <a:spLocks noChangeArrowheads="1"/>
          </p:cNvSpPr>
          <p:nvPr/>
        </p:nvSpPr>
        <p:spPr bwMode="auto">
          <a:xfrm>
            <a:off x="5013176" y="3287291"/>
            <a:ext cx="1414908" cy="887810"/>
          </a:xfrm>
          <a:prstGeom prst="wedgeRectCallout">
            <a:avLst>
              <a:gd name="adj1" fmla="val -121670"/>
              <a:gd name="adj2" fmla="val 3121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6390" name="图片 47" descr="https://timgsa.baidu.com/timg?image&amp;quality=80&amp;size=b9999_10000&amp;sec=1512273539783&amp;di=6f42aee201544cf90a1ffa86e412fc6e&amp;imgtype=0&amp;src=http%3A%2F%2Fimg2.zol.com.cn%2Fproduct%2F18_500x2000%2F329%2Fce0GQuAaIrAYk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3651" y="3224808"/>
            <a:ext cx="1509284" cy="10081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387" name="AutoShape 3"/>
          <p:cNvSpPr>
            <a:spLocks noChangeArrowheads="1"/>
          </p:cNvSpPr>
          <p:nvPr/>
        </p:nvSpPr>
        <p:spPr bwMode="auto">
          <a:xfrm>
            <a:off x="332656" y="2144688"/>
            <a:ext cx="1409700" cy="962025"/>
          </a:xfrm>
          <a:prstGeom prst="wedgeRectCallout">
            <a:avLst>
              <a:gd name="adj1" fmla="val 94052"/>
              <a:gd name="adj2" fmla="val 129404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6388" name="图片 51" descr="https://timgsa.baidu.com/timg?image&amp;quality=80&amp;size=b9999_10000&amp;sec=1512273775131&amp;di=58361685b0dbfa977573ed14eaa34dc9&amp;imgtype=0&amp;src=http%3A%2F%2Fimg0.114pifa.com%2Fg%2Fimg%2Fibank%2F2014%2F618%2F245%2F1696542816_948850770.jpg%3F__r__%3D141281420444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2656" y="2072680"/>
            <a:ext cx="1467421" cy="11060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391" name="AutoShape 7"/>
          <p:cNvSpPr>
            <a:spLocks noChangeArrowheads="1"/>
          </p:cNvSpPr>
          <p:nvPr/>
        </p:nvSpPr>
        <p:spPr bwMode="auto">
          <a:xfrm>
            <a:off x="260648" y="5097016"/>
            <a:ext cx="1744538" cy="1245866"/>
          </a:xfrm>
          <a:prstGeom prst="wedgeRectCallout">
            <a:avLst>
              <a:gd name="adj1" fmla="val 150215"/>
              <a:gd name="adj2" fmla="val -49684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6392" name="图片 64" descr="微信图片_20171203095932"/>
          <p:cNvPicPr>
            <a:picLocks noChangeAspect="1" noChangeArrowheads="1"/>
          </p:cNvPicPr>
          <p:nvPr/>
        </p:nvPicPr>
        <p:blipFill>
          <a:blip r:embed="rId6" cstate="print">
            <a:lum bright="14000" contrast="33000"/>
          </a:blip>
          <a:srcRect/>
          <a:stretch>
            <a:fillRect/>
          </a:stretch>
        </p:blipFill>
        <p:spPr bwMode="auto">
          <a:xfrm>
            <a:off x="116632" y="4808984"/>
            <a:ext cx="2688299" cy="20162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7" cstate="print">
            <a:lum bright="1000" contrast="27000"/>
          </a:blip>
          <a:srcRect/>
          <a:stretch>
            <a:fillRect/>
          </a:stretch>
        </p:blipFill>
        <p:spPr bwMode="auto">
          <a:xfrm rot="10800000">
            <a:off x="116631" y="416496"/>
            <a:ext cx="6624736" cy="144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289718" y="200472"/>
            <a:ext cx="1483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智能制造</a:t>
            </a:r>
            <a:r>
              <a:rPr lang="en-US" altLang="zh-CN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无限可能</a:t>
            </a:r>
            <a:endParaRPr lang="zh-CN" altLang="en-US" sz="1200" b="1" i="1" dirty="0"/>
          </a:p>
        </p:txBody>
      </p:sp>
      <p:sp>
        <p:nvSpPr>
          <p:cNvPr id="4" name="矩形 3"/>
          <p:cNvSpPr/>
          <p:nvPr/>
        </p:nvSpPr>
        <p:spPr>
          <a:xfrm>
            <a:off x="2564904" y="9345488"/>
            <a:ext cx="20457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智能制造</a:t>
            </a:r>
            <a:r>
              <a:rPr lang="en-US" altLang="zh-CN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无限可能</a:t>
            </a: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395" name="Rectangle 11"/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401" name="Rectangle 17"/>
          <p:cNvSpPr>
            <a:spLocks noChangeArrowheads="1"/>
          </p:cNvSpPr>
          <p:nvPr/>
        </p:nvSpPr>
        <p:spPr bwMode="auto">
          <a:xfrm>
            <a:off x="0" y="457200"/>
            <a:ext cx="6858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6403" name="Rectangle 19"/>
          <p:cNvSpPr>
            <a:spLocks noChangeArrowheads="1"/>
          </p:cNvSpPr>
          <p:nvPr/>
        </p:nvSpPr>
        <p:spPr bwMode="auto">
          <a:xfrm>
            <a:off x="332656" y="6915150"/>
            <a:ext cx="6858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48680" y="7905328"/>
            <a:ext cx="604867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   </a:t>
            </a:r>
            <a:r>
              <a:rPr lang="zh-CN" altLang="zh-CN" sz="1600" dirty="0" smtClean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无人工厂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：是实现</a:t>
            </a:r>
            <a:r>
              <a:rPr lang="zh-CN" altLang="zh-CN" sz="1600" dirty="0" smtClean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生产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指</a:t>
            </a:r>
            <a:r>
              <a:rPr lang="zh-CN" altLang="zh-CN" sz="1600" dirty="0" smtClean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令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同加工材料</a:t>
            </a:r>
            <a:r>
              <a:rPr lang="zh-CN" altLang="zh-CN" sz="1600" dirty="0" smtClean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从工厂一端输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入</a:t>
            </a:r>
            <a:r>
              <a:rPr lang="zh-CN" altLang="zh-CN" sz="1600" dirty="0" smtClean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，经过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自动化生产加工及检验包装，最后从无人工厂另一端输出产品这一功能，所有工作都由计算机控制的机器人、无人投送设备来实现的，人工不再直接参与工作的智能化制造工厂。</a:t>
            </a:r>
            <a:endParaRPr lang="zh-CN" altLang="en-US" sz="1600" dirty="0" smtClean="0"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</a:endParaRPr>
          </a:p>
        </p:txBody>
      </p:sp>
      <p:pic>
        <p:nvPicPr>
          <p:cNvPr id="16404" name="Picture 20"/>
          <p:cNvPicPr>
            <a:picLocks noChangeAspect="1" noChangeArrowheads="1"/>
          </p:cNvPicPr>
          <p:nvPr/>
        </p:nvPicPr>
        <p:blipFill>
          <a:blip r:embed="rId8" cstate="print"/>
          <a:srcRect l="11677"/>
          <a:stretch>
            <a:fillRect/>
          </a:stretch>
        </p:blipFill>
        <p:spPr bwMode="auto">
          <a:xfrm>
            <a:off x="4769308" y="5673080"/>
            <a:ext cx="2088692" cy="15049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4" name="矩形 23"/>
          <p:cNvSpPr/>
          <p:nvPr/>
        </p:nvSpPr>
        <p:spPr>
          <a:xfrm>
            <a:off x="476672" y="7833320"/>
            <a:ext cx="6120680" cy="1224136"/>
          </a:xfrm>
          <a:prstGeom prst="rect">
            <a:avLst/>
          </a:prstGeom>
          <a:noFill/>
          <a:ln w="19050">
            <a:solidFill>
              <a:srgbClr val="0070C0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平行四边形 24"/>
          <p:cNvSpPr/>
          <p:nvPr/>
        </p:nvSpPr>
        <p:spPr>
          <a:xfrm>
            <a:off x="5157192" y="7689304"/>
            <a:ext cx="720080" cy="216024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平行四边形 26"/>
          <p:cNvSpPr/>
          <p:nvPr/>
        </p:nvSpPr>
        <p:spPr>
          <a:xfrm>
            <a:off x="836712" y="8985448"/>
            <a:ext cx="720080" cy="216024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96371" y="1404566"/>
            <a:ext cx="5912949" cy="3332410"/>
            <a:chOff x="179512" y="1340768"/>
            <a:chExt cx="9414501" cy="5126325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1168"/>
            <a:stretch>
              <a:fillRect/>
            </a:stretch>
          </p:blipFill>
          <p:spPr bwMode="auto">
            <a:xfrm>
              <a:off x="613525" y="1600205"/>
              <a:ext cx="8980488" cy="4866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矩形 11"/>
            <p:cNvSpPr/>
            <p:nvPr/>
          </p:nvSpPr>
          <p:spPr>
            <a:xfrm>
              <a:off x="179512" y="1340768"/>
              <a:ext cx="3096344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 cstate="print">
            <a:lum bright="1000" contrast="27000"/>
          </a:blip>
          <a:srcRect/>
          <a:stretch>
            <a:fillRect/>
          </a:stretch>
        </p:blipFill>
        <p:spPr bwMode="auto">
          <a:xfrm rot="10800000">
            <a:off x="116631" y="416496"/>
            <a:ext cx="6624736" cy="144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289718" y="200472"/>
            <a:ext cx="1483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智能制造</a:t>
            </a:r>
            <a:r>
              <a:rPr lang="en-US" altLang="zh-CN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无限可能</a:t>
            </a:r>
            <a:endParaRPr lang="zh-CN" altLang="en-US" sz="1200" b="1" i="1" dirty="0"/>
          </a:p>
        </p:txBody>
      </p:sp>
      <p:sp>
        <p:nvSpPr>
          <p:cNvPr id="4" name="矩形 3"/>
          <p:cNvSpPr/>
          <p:nvPr/>
        </p:nvSpPr>
        <p:spPr>
          <a:xfrm>
            <a:off x="2564904" y="9345488"/>
            <a:ext cx="20457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智能制造</a:t>
            </a:r>
            <a:r>
              <a:rPr lang="en-US" altLang="zh-CN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无限可能</a:t>
            </a: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0728" y="556891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智能制造工厂</a:t>
            </a:r>
            <a:r>
              <a:rPr lang="en-US" altLang="zh-CN" sz="1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i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数据化生产</a:t>
            </a:r>
            <a:endParaRPr lang="zh-CN" altLang="en-US" sz="1600" b="1" i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0728" y="926223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全面实现工厂管理数据化，使生产数据管理智能化。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980728" y="926223"/>
            <a:ext cx="446449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32656" y="585466"/>
            <a:ext cx="648072" cy="648072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</a:t>
            </a:r>
            <a:endParaRPr lang="zh-CN" altLang="en-US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9576" y="1280592"/>
            <a:ext cx="5616624" cy="338554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具有“云智造”功能的工业网络服务平台</a:t>
            </a:r>
            <a:endParaRPr lang="zh-CN" altLang="en-US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>
            <a:lum bright="-21000" contrast="61000"/>
          </a:blip>
          <a:srcRect l="25200" t="39899" r="39757" b="34901"/>
          <a:stretch>
            <a:fillRect/>
          </a:stretch>
        </p:blipFill>
        <p:spPr bwMode="auto">
          <a:xfrm>
            <a:off x="764704" y="5097016"/>
            <a:ext cx="5581324" cy="212215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 cstate="print"/>
          <a:srcRect l="74811" t="26817" r="19283" b="65483"/>
          <a:stretch>
            <a:fillRect/>
          </a:stretch>
        </p:blipFill>
        <p:spPr bwMode="auto">
          <a:xfrm>
            <a:off x="3212976" y="6681192"/>
            <a:ext cx="476672" cy="351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6" cstate="print"/>
          <a:srcRect l="35437" t="37099" r="47238" b="15084"/>
          <a:stretch>
            <a:fillRect/>
          </a:stretch>
        </p:blipFill>
        <p:spPr bwMode="auto">
          <a:xfrm>
            <a:off x="836712" y="7185249"/>
            <a:ext cx="1008112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左右箭头 15"/>
          <p:cNvSpPr/>
          <p:nvPr/>
        </p:nvSpPr>
        <p:spPr>
          <a:xfrm rot="8334813">
            <a:off x="1733198" y="7232669"/>
            <a:ext cx="1135079" cy="304800"/>
          </a:xfrm>
          <a:prstGeom prst="leftRightArrow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653136" y="7329265"/>
            <a:ext cx="1740328" cy="307777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/>
              <a:t>1.</a:t>
            </a:r>
            <a:r>
              <a:rPr lang="zh-CN" altLang="en-US" sz="1400" b="1" dirty="0" smtClean="0"/>
              <a:t>移动的生产数据。</a:t>
            </a:r>
            <a:endParaRPr lang="zh-CN" altLang="en-US" sz="1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653136" y="7761313"/>
            <a:ext cx="1740328" cy="307777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/>
              <a:t>2.</a:t>
            </a:r>
            <a:r>
              <a:rPr lang="zh-CN" altLang="en-US" sz="1400" b="1" dirty="0" smtClean="0"/>
              <a:t>即时的设备状态。</a:t>
            </a:r>
            <a:endParaRPr lang="zh-CN" altLang="en-US" sz="1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653136" y="8193361"/>
            <a:ext cx="1730918" cy="307777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/>
              <a:t>3.</a:t>
            </a:r>
            <a:r>
              <a:rPr lang="zh-CN" altLang="en-US" sz="1400" b="1" dirty="0" smtClean="0"/>
              <a:t>有效的生产监控。</a:t>
            </a:r>
            <a:endParaRPr lang="zh-CN" altLang="en-US" sz="1400" b="1" dirty="0"/>
          </a:p>
        </p:txBody>
      </p:sp>
      <p:sp>
        <p:nvSpPr>
          <p:cNvPr id="20" name="右箭头 19"/>
          <p:cNvSpPr/>
          <p:nvPr/>
        </p:nvSpPr>
        <p:spPr>
          <a:xfrm>
            <a:off x="2708920" y="7761313"/>
            <a:ext cx="1512168" cy="360040"/>
          </a:xfrm>
          <a:prstGeom prst="rightArrow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068960" y="7545289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/>
              <a:t>获取</a:t>
            </a:r>
            <a:endParaRPr lang="zh-CN" altLang="en-US" sz="1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48680" y="4736976"/>
            <a:ext cx="5616624" cy="338554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具有“全覆盖”功能的数据交互系统</a:t>
            </a:r>
            <a:endParaRPr lang="zh-CN" altLang="en-US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36912" y="7257257"/>
            <a:ext cx="3895725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TextBox 24"/>
          <p:cNvSpPr txBox="1"/>
          <p:nvPr/>
        </p:nvSpPr>
        <p:spPr>
          <a:xfrm>
            <a:off x="620688" y="8760713"/>
            <a:ext cx="5976664" cy="584775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设备均可以自身为本体组建起无线的、全覆盖的移动信息网络，实现对设备的智能化，数据化控制。</a:t>
            </a:r>
            <a:endParaRPr lang="zh-CN" altLang="en-US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>
            <a:lum bright="1000" contrast="27000"/>
          </a:blip>
          <a:srcRect/>
          <a:stretch>
            <a:fillRect/>
          </a:stretch>
        </p:blipFill>
        <p:spPr bwMode="auto">
          <a:xfrm rot="10800000">
            <a:off x="116631" y="416496"/>
            <a:ext cx="6624736" cy="144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289718" y="200472"/>
            <a:ext cx="1483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智能制造</a:t>
            </a:r>
            <a:r>
              <a:rPr lang="en-US" altLang="zh-CN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无限可能</a:t>
            </a:r>
            <a:endParaRPr lang="zh-CN" altLang="en-US" sz="1200" b="1" i="1" dirty="0"/>
          </a:p>
        </p:txBody>
      </p:sp>
      <p:sp>
        <p:nvSpPr>
          <p:cNvPr id="4" name="矩形 3"/>
          <p:cNvSpPr/>
          <p:nvPr/>
        </p:nvSpPr>
        <p:spPr>
          <a:xfrm>
            <a:off x="2564904" y="9345488"/>
            <a:ext cx="20457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智能制造</a:t>
            </a:r>
            <a:r>
              <a:rPr lang="en-US" altLang="zh-CN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无限可能</a:t>
            </a: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0728" y="556891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自动上下料设备</a:t>
            </a:r>
            <a:r>
              <a:rPr lang="en-US" altLang="zh-CN" sz="1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en-US" altLang="zh-CN" sz="1600" b="1" i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CNC</a:t>
            </a:r>
            <a:r>
              <a:rPr lang="zh-CN" altLang="en-US" sz="1600" b="1" i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自动上下料</a:t>
            </a:r>
            <a:endParaRPr lang="zh-CN" altLang="en-US" sz="1600" b="1" i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0728" y="926223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全面实现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CNC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设备的整盘上料，整盘收料。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980728" y="926223"/>
            <a:ext cx="446449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32656" y="585466"/>
            <a:ext cx="648072" cy="648072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</a:t>
            </a:r>
            <a:endParaRPr lang="zh-CN" altLang="en-US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9" name="图片 4" descr="mmexport1486435547032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2736" y="1371650"/>
            <a:ext cx="3600400" cy="3212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052736" y="4736976"/>
          <a:ext cx="5184576" cy="1872206"/>
        </p:xfrm>
        <a:graphic>
          <a:graphicData uri="http://schemas.openxmlformats.org/drawingml/2006/table">
            <a:tbl>
              <a:tblPr/>
              <a:tblGrid>
                <a:gridCol w="1800200"/>
                <a:gridCol w="3384376"/>
              </a:tblGrid>
              <a:tr h="300448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sz="1600" b="1" spc="1125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项</a:t>
                      </a:r>
                      <a:r>
                        <a:rPr lang="zh-CN" sz="16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目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设备主要</a:t>
                      </a: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参数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48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sz="1600" b="1" spc="1125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电</a:t>
                      </a:r>
                      <a:r>
                        <a:rPr lang="zh-CN" sz="16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源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AC220V</a:t>
                      </a:r>
                      <a:r>
                        <a:rPr lang="zh-CN" sz="1600" kern="5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接地保护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48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sz="1600" b="1" spc="1125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气</a:t>
                      </a:r>
                      <a:r>
                        <a:rPr lang="zh-CN" sz="1600" b="1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压</a:t>
                      </a:r>
                      <a:endParaRPr lang="zh-CN" sz="16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0.6MPA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以上</a:t>
                      </a: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干</a:t>
                      </a:r>
                      <a:r>
                        <a:rPr lang="zh-CN" sz="1600" kern="5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净的空气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966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b="1" spc="1125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环境</a:t>
                      </a:r>
                      <a:r>
                        <a:rPr lang="zh-CN" sz="1600" b="1" spc="1125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温</a:t>
                      </a:r>
                      <a:r>
                        <a:rPr lang="zh-CN" altLang="en-US" sz="1600" b="1" spc="1125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湿</a:t>
                      </a:r>
                      <a:r>
                        <a:rPr lang="zh-CN" sz="1600" b="1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度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783080" algn="l"/>
                        </a:tabLst>
                        <a:defRPr/>
                      </a:pP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温度：</a:t>
                      </a: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0-40℃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，湿度：</a:t>
                      </a:r>
                      <a:r>
                        <a:rPr lang="en-US" alt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10-80%</a:t>
                      </a:r>
                      <a:endParaRPr lang="zh-CN" altLang="zh-CN" sz="1600" dirty="0" smtClean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48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b="1" spc="1125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 产能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产能：以</a:t>
                      </a:r>
                      <a:r>
                        <a:rPr lang="en-US" altLang="zh-CN" sz="16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CNC</a:t>
                      </a:r>
                      <a:r>
                        <a:rPr lang="zh-CN" altLang="en-US" sz="16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加工时间而定。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48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b="1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设备</a:t>
                      </a:r>
                      <a:r>
                        <a:rPr lang="zh-CN" sz="1600" b="1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外</a:t>
                      </a:r>
                      <a:r>
                        <a:rPr lang="zh-CN" sz="16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形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长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：</a:t>
                      </a:r>
                      <a:r>
                        <a:rPr lang="en-US" alt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2200</a:t>
                      </a: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MM </a:t>
                      </a: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宽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：</a:t>
                      </a:r>
                      <a:r>
                        <a:rPr lang="en-US" alt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420</a:t>
                      </a: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MM </a:t>
                      </a: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高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：</a:t>
                      </a:r>
                      <a:r>
                        <a:rPr lang="en-US" alt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1260</a:t>
                      </a: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MM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013176" y="157448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整盘上料</a:t>
            </a:r>
            <a:endParaRPr lang="zh-CN" altLang="en-US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13177" y="2150552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伺服供料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85184" y="272661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CNC</a:t>
            </a:r>
            <a:r>
              <a:rPr lang="zh-CN" altLang="en-US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加工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32226" y="3350007"/>
            <a:ext cx="117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伺服取料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47084" y="3935596"/>
            <a:ext cx="119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整盘下料</a:t>
            </a:r>
          </a:p>
        </p:txBody>
      </p:sp>
      <p:sp>
        <p:nvSpPr>
          <p:cNvPr id="17" name="Text Box 19"/>
          <p:cNvSpPr txBox="1">
            <a:spLocks noChangeArrowheads="1"/>
          </p:cNvSpPr>
          <p:nvPr/>
        </p:nvSpPr>
        <p:spPr bwMode="auto">
          <a:xfrm>
            <a:off x="1196752" y="7489654"/>
            <a:ext cx="5400600" cy="1717393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zh-CN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、操作简单，维护方便，具有报警提示功能；</a:t>
            </a:r>
            <a:endParaRPr lang="en-US" altLang="zh-CN" sz="16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endParaRPr lang="zh-CN" altLang="en-US" sz="16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zh-CN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、机种切换简单，料盘定位通用性强，后续改造成本低；</a:t>
            </a:r>
            <a:endParaRPr lang="en-US" altLang="zh-CN" sz="16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endParaRPr lang="en-US" altLang="zh-CN" sz="16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zh-CN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、适用于各种</a:t>
            </a:r>
            <a:r>
              <a:rPr lang="en-US" altLang="zh-CN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CNC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制程的自动上下料，伺服移载方式或机械手移载方式可通用。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8720" y="6743908"/>
            <a:ext cx="1872208" cy="369332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设备功能特点：</a:t>
            </a:r>
            <a:endParaRPr lang="zh-CN" altLang="en-US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>
            <a:lum bright="1000" contrast="27000"/>
          </a:blip>
          <a:srcRect/>
          <a:stretch>
            <a:fillRect/>
          </a:stretch>
        </p:blipFill>
        <p:spPr bwMode="auto">
          <a:xfrm rot="10800000">
            <a:off x="116631" y="416496"/>
            <a:ext cx="6624736" cy="144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289718" y="200472"/>
            <a:ext cx="1483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智能制造</a:t>
            </a:r>
            <a:r>
              <a:rPr lang="en-US" altLang="zh-CN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无限可能</a:t>
            </a:r>
            <a:endParaRPr lang="zh-CN" altLang="en-US" sz="1200" b="1" i="1" dirty="0"/>
          </a:p>
        </p:txBody>
      </p:sp>
      <p:sp>
        <p:nvSpPr>
          <p:cNvPr id="4" name="矩形 3"/>
          <p:cNvSpPr/>
          <p:nvPr/>
        </p:nvSpPr>
        <p:spPr>
          <a:xfrm>
            <a:off x="2564904" y="9345488"/>
            <a:ext cx="20457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智能制造</a:t>
            </a:r>
            <a:r>
              <a:rPr lang="en-US" altLang="zh-CN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无限可能</a:t>
            </a: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0728" y="556891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自动上下料设备</a:t>
            </a:r>
            <a:r>
              <a:rPr lang="en-US" altLang="zh-CN" sz="1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i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测试自动上下料</a:t>
            </a:r>
            <a:endParaRPr lang="zh-CN" altLang="en-US" sz="1600" b="1" i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0728" y="926223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实现测试设备的随线上料，随线下料，良次区分。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980728" y="926223"/>
            <a:ext cx="446449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32656" y="585466"/>
            <a:ext cx="648072" cy="648072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</a:t>
            </a:r>
            <a:endParaRPr lang="zh-CN" altLang="en-US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41168" y="1559099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随线上料</a:t>
            </a:r>
            <a:endParaRPr lang="zh-CN" altLang="en-US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97152" y="2135163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机械手供料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41168" y="2711227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设备测试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16202" y="3296816"/>
            <a:ext cx="142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机械手取料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41168" y="3920207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随线下料</a:t>
            </a:r>
          </a:p>
        </p:txBody>
      </p:sp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1052736" y="4664970"/>
          <a:ext cx="5400600" cy="1872206"/>
        </p:xfrm>
        <a:graphic>
          <a:graphicData uri="http://schemas.openxmlformats.org/drawingml/2006/table">
            <a:tbl>
              <a:tblPr/>
              <a:tblGrid>
                <a:gridCol w="1875208"/>
                <a:gridCol w="3525392"/>
              </a:tblGrid>
              <a:tr h="300448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sz="1600" b="1" spc="1125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项</a:t>
                      </a:r>
                      <a:r>
                        <a:rPr lang="zh-CN" sz="16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目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设备主要</a:t>
                      </a: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参数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48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sz="1600" b="1" spc="1125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电</a:t>
                      </a:r>
                      <a:r>
                        <a:rPr lang="zh-CN" sz="16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源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AC220V</a:t>
                      </a:r>
                      <a:r>
                        <a:rPr lang="zh-CN" sz="1600" kern="5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接地保护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48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sz="1600" b="1" spc="1125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气</a:t>
                      </a:r>
                      <a:r>
                        <a:rPr lang="zh-CN" sz="1600" b="1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压</a:t>
                      </a:r>
                      <a:endParaRPr lang="zh-CN" sz="16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0.6MPA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以上</a:t>
                      </a: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干</a:t>
                      </a:r>
                      <a:r>
                        <a:rPr lang="zh-CN" sz="1600" kern="5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净的空气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966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b="1" spc="1125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环境</a:t>
                      </a:r>
                      <a:r>
                        <a:rPr lang="zh-CN" sz="1600" b="1" spc="1125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温</a:t>
                      </a:r>
                      <a:r>
                        <a:rPr lang="zh-CN" altLang="en-US" sz="1600" b="1" spc="1125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湿</a:t>
                      </a:r>
                      <a:r>
                        <a:rPr lang="zh-CN" sz="1600" b="1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度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783080" algn="l"/>
                        </a:tabLst>
                        <a:defRPr/>
                      </a:pP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温度：</a:t>
                      </a: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0-40℃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，湿度：</a:t>
                      </a:r>
                      <a:r>
                        <a:rPr lang="en-US" alt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10-80%</a:t>
                      </a:r>
                      <a:endParaRPr lang="zh-CN" altLang="zh-CN" sz="1600" dirty="0" smtClean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48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b="1" spc="1125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 产能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产能：搬运周期</a:t>
                      </a:r>
                      <a:r>
                        <a:rPr lang="en-US" altLang="zh-CN" sz="16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3S/PCS</a:t>
                      </a:r>
                      <a:r>
                        <a:rPr lang="zh-CN" altLang="en-US" sz="16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。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48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b="1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设备</a:t>
                      </a:r>
                      <a:r>
                        <a:rPr lang="zh-CN" sz="1600" b="1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外</a:t>
                      </a:r>
                      <a:r>
                        <a:rPr lang="zh-CN" sz="16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形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长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：</a:t>
                      </a:r>
                      <a:r>
                        <a:rPr lang="en-US" alt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2000</a:t>
                      </a: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MM </a:t>
                      </a: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宽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：</a:t>
                      </a:r>
                      <a:r>
                        <a:rPr lang="en-US" alt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1087</a:t>
                      </a: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MM </a:t>
                      </a: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高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：</a:t>
                      </a:r>
                      <a:r>
                        <a:rPr lang="en-US" alt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2130</a:t>
                      </a: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MM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620688" y="6681192"/>
            <a:ext cx="5616624" cy="369332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设备功能特点：</a:t>
            </a:r>
            <a:endParaRPr lang="zh-CN" altLang="en-US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Text Box 19"/>
          <p:cNvSpPr txBox="1">
            <a:spLocks noChangeArrowheads="1"/>
          </p:cNvSpPr>
          <p:nvPr/>
        </p:nvSpPr>
        <p:spPr bwMode="auto">
          <a:xfrm>
            <a:off x="1052736" y="7257256"/>
            <a:ext cx="5661248" cy="171739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、机械手取放料，精度高，速度快；</a:t>
            </a:r>
            <a:endParaRPr lang="en-US" altLang="zh-CN" sz="16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endParaRPr lang="zh-CN" altLang="en-US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、机种切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换只需更换测试设备，改造成本低；</a:t>
            </a:r>
            <a:endParaRPr lang="en-US" altLang="zh-CN" sz="16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endParaRPr lang="en-US" altLang="zh-CN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、适用于各种产品的测试制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程，能对产品进行良品及不良品区分，并进行分类摆放； </a:t>
            </a:r>
            <a:endParaRPr lang="zh-CN" altLang="en-US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lum/>
          </a:blip>
          <a:srcRect/>
          <a:stretch>
            <a:fillRect/>
          </a:stretch>
        </p:blipFill>
        <p:spPr bwMode="auto">
          <a:xfrm>
            <a:off x="1052736" y="1358652"/>
            <a:ext cx="3133725" cy="316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>
            <a:lum bright="1000" contrast="27000"/>
          </a:blip>
          <a:srcRect/>
          <a:stretch>
            <a:fillRect/>
          </a:stretch>
        </p:blipFill>
        <p:spPr bwMode="auto">
          <a:xfrm rot="10800000">
            <a:off x="116631" y="416496"/>
            <a:ext cx="6624736" cy="144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289718" y="200472"/>
            <a:ext cx="1483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智能制造</a:t>
            </a:r>
            <a:r>
              <a:rPr lang="en-US" altLang="zh-CN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无限可能</a:t>
            </a:r>
            <a:endParaRPr lang="zh-CN" altLang="en-US" sz="1200" b="1" i="1" dirty="0"/>
          </a:p>
        </p:txBody>
      </p:sp>
      <p:sp>
        <p:nvSpPr>
          <p:cNvPr id="4" name="矩形 3"/>
          <p:cNvSpPr/>
          <p:nvPr/>
        </p:nvSpPr>
        <p:spPr>
          <a:xfrm>
            <a:off x="2564904" y="9345488"/>
            <a:ext cx="20457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智能制造</a:t>
            </a:r>
            <a:r>
              <a:rPr lang="en-US" altLang="zh-CN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无限可能</a:t>
            </a: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0728" y="556891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自动上下料设备</a:t>
            </a:r>
            <a:r>
              <a:rPr lang="en-US" altLang="zh-CN" sz="1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i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装配自动上下料</a:t>
            </a:r>
            <a:endParaRPr lang="zh-CN" altLang="en-US" sz="1600" b="1" i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0728" y="926223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实现装配制程的自动上下料，提高线体平衡率。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980728" y="926223"/>
            <a:ext cx="446449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32656" y="585466"/>
            <a:ext cx="648072" cy="648072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</a:t>
            </a:r>
            <a:endParaRPr lang="zh-CN" altLang="en-US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57775" y="141531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整箱上料</a:t>
            </a:r>
            <a:endParaRPr lang="zh-CN" altLang="en-US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86350" y="2216696"/>
            <a:ext cx="119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伺服供料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29200" y="300878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机械手抓取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29783" y="3785716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整箱下料</a:t>
            </a:r>
          </a:p>
        </p:txBody>
      </p:sp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1052736" y="4664970"/>
          <a:ext cx="5400600" cy="1872206"/>
        </p:xfrm>
        <a:graphic>
          <a:graphicData uri="http://schemas.openxmlformats.org/drawingml/2006/table">
            <a:tbl>
              <a:tblPr/>
              <a:tblGrid>
                <a:gridCol w="1875208"/>
                <a:gridCol w="3525392"/>
              </a:tblGrid>
              <a:tr h="300448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sz="1600" b="1" spc="1125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项</a:t>
                      </a:r>
                      <a:r>
                        <a:rPr lang="zh-CN" sz="16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目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设备主要</a:t>
                      </a: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参数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48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sz="1600" b="1" spc="1125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电</a:t>
                      </a:r>
                      <a:r>
                        <a:rPr lang="zh-CN" sz="16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源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AC220V</a:t>
                      </a:r>
                      <a:r>
                        <a:rPr lang="zh-CN" sz="1600" kern="5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接地保护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48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sz="1600" b="1" spc="1125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气</a:t>
                      </a:r>
                      <a:r>
                        <a:rPr lang="zh-CN" sz="1600" b="1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压</a:t>
                      </a:r>
                      <a:endParaRPr lang="zh-CN" sz="16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0.6MPA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以上</a:t>
                      </a: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干</a:t>
                      </a:r>
                      <a:r>
                        <a:rPr lang="zh-CN" sz="1600" kern="5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净的空气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966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b="1" spc="1125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环境</a:t>
                      </a:r>
                      <a:r>
                        <a:rPr lang="zh-CN" sz="1600" b="1" spc="1125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温</a:t>
                      </a:r>
                      <a:r>
                        <a:rPr lang="zh-CN" altLang="en-US" sz="1600" b="1" spc="1125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湿</a:t>
                      </a:r>
                      <a:r>
                        <a:rPr lang="zh-CN" sz="1600" b="1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度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783080" algn="l"/>
                        </a:tabLst>
                        <a:defRPr/>
                      </a:pP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温度：</a:t>
                      </a: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0-40℃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，湿度：</a:t>
                      </a:r>
                      <a:r>
                        <a:rPr lang="en-US" alt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10-80%</a:t>
                      </a:r>
                      <a:endParaRPr lang="zh-CN" altLang="zh-CN" sz="1600" dirty="0" smtClean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48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b="1" spc="1125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 产能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产能：搬运周期</a:t>
                      </a:r>
                      <a:r>
                        <a:rPr lang="en-US" altLang="zh-CN" sz="16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3S/PCS</a:t>
                      </a:r>
                      <a:r>
                        <a:rPr lang="zh-CN" altLang="en-US" sz="16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。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48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b="1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设备</a:t>
                      </a:r>
                      <a:r>
                        <a:rPr lang="zh-CN" sz="1600" b="1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外</a:t>
                      </a:r>
                      <a:r>
                        <a:rPr lang="zh-CN" sz="16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形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长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：</a:t>
                      </a:r>
                      <a:r>
                        <a:rPr lang="en-US" alt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1350</a:t>
                      </a: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MM </a:t>
                      </a: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宽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：</a:t>
                      </a:r>
                      <a:r>
                        <a:rPr lang="en-US" alt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750</a:t>
                      </a: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MM </a:t>
                      </a: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高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：</a:t>
                      </a:r>
                      <a:r>
                        <a:rPr lang="en-US" alt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1200</a:t>
                      </a: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MM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980728" y="6681192"/>
            <a:ext cx="5616624" cy="369332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设备功能特点：</a:t>
            </a:r>
            <a:endParaRPr lang="zh-CN" altLang="en-US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Text Box 19"/>
          <p:cNvSpPr txBox="1">
            <a:spLocks noChangeArrowheads="1"/>
          </p:cNvSpPr>
          <p:nvPr/>
        </p:nvSpPr>
        <p:spPr bwMode="auto">
          <a:xfrm>
            <a:off x="1052736" y="7329264"/>
            <a:ext cx="5184576" cy="149579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、通用型设计，可适用于不同尺寸的</a:t>
            </a:r>
            <a:r>
              <a:rPr lang="en-US" altLang="zh-CN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Tray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盘；</a:t>
            </a:r>
            <a:endParaRPr lang="en-US" altLang="zh-CN" sz="16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endParaRPr lang="zh-CN" altLang="en-US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、换线移位方便，改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造成本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低，可以实现一机多用；</a:t>
            </a:r>
            <a:endParaRPr lang="en-US" altLang="zh-CN" sz="16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endParaRPr lang="en-US" altLang="zh-CN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、适用于各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种制程的自动上下料，如组装、金属均可； </a:t>
            </a:r>
            <a:endParaRPr lang="zh-CN" altLang="en-US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 l="7978" t="4982"/>
          <a:stretch>
            <a:fillRect/>
          </a:stretch>
        </p:blipFill>
        <p:spPr bwMode="auto">
          <a:xfrm>
            <a:off x="1049095" y="1472304"/>
            <a:ext cx="4108097" cy="2861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>
            <a:lum bright="1000" contrast="27000"/>
          </a:blip>
          <a:srcRect/>
          <a:stretch>
            <a:fillRect/>
          </a:stretch>
        </p:blipFill>
        <p:spPr bwMode="auto">
          <a:xfrm rot="10800000">
            <a:off x="116631" y="416496"/>
            <a:ext cx="6624736" cy="144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289718" y="200472"/>
            <a:ext cx="1483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智能制造</a:t>
            </a:r>
            <a:r>
              <a:rPr lang="en-US" altLang="zh-CN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无限可能</a:t>
            </a:r>
            <a:endParaRPr lang="zh-CN" altLang="en-US" sz="1200" b="1" i="1" dirty="0"/>
          </a:p>
        </p:txBody>
      </p:sp>
      <p:sp>
        <p:nvSpPr>
          <p:cNvPr id="4" name="矩形 3"/>
          <p:cNvSpPr/>
          <p:nvPr/>
        </p:nvSpPr>
        <p:spPr>
          <a:xfrm>
            <a:off x="2564904" y="9345488"/>
            <a:ext cx="20457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智能制造</a:t>
            </a:r>
            <a:r>
              <a:rPr lang="en-US" altLang="zh-CN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无限可能</a:t>
            </a: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0728" y="556891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自动上下料设备</a:t>
            </a:r>
            <a:r>
              <a:rPr lang="en-US" altLang="zh-CN" sz="1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i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镭雕自动上下料</a:t>
            </a:r>
            <a:endParaRPr lang="zh-CN" altLang="en-US" sz="1600" b="1" i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0728" y="926223"/>
            <a:ext cx="5328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实现镭雕制程自动上下料连线生产，改善作业环境。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980728" y="926223"/>
            <a:ext cx="446449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32656" y="585466"/>
            <a:ext cx="648072" cy="648072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F</a:t>
            </a:r>
            <a:endParaRPr lang="zh-CN" altLang="en-US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764704" y="4232920"/>
          <a:ext cx="5400600" cy="1872206"/>
        </p:xfrm>
        <a:graphic>
          <a:graphicData uri="http://schemas.openxmlformats.org/drawingml/2006/table">
            <a:tbl>
              <a:tblPr/>
              <a:tblGrid>
                <a:gridCol w="1875208"/>
                <a:gridCol w="3525392"/>
              </a:tblGrid>
              <a:tr h="300448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sz="1600" b="1" spc="1125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项</a:t>
                      </a:r>
                      <a:r>
                        <a:rPr lang="zh-CN" sz="16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目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设备主要</a:t>
                      </a: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参数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48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sz="1600" b="1" spc="1125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电</a:t>
                      </a:r>
                      <a:r>
                        <a:rPr lang="zh-CN" sz="16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源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AC220V</a:t>
                      </a:r>
                      <a:r>
                        <a:rPr lang="zh-CN" sz="1600" kern="5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接地保护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48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sz="1600" b="1" spc="1125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气</a:t>
                      </a:r>
                      <a:r>
                        <a:rPr lang="zh-CN" sz="1600" b="1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压</a:t>
                      </a:r>
                      <a:endParaRPr lang="zh-CN" sz="16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0.6MPA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以上</a:t>
                      </a: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干</a:t>
                      </a:r>
                      <a:r>
                        <a:rPr lang="zh-CN" sz="1600" kern="5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净的空气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966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b="1" spc="1125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环境</a:t>
                      </a:r>
                      <a:r>
                        <a:rPr lang="zh-CN" sz="1600" b="1" spc="1125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温</a:t>
                      </a:r>
                      <a:r>
                        <a:rPr lang="zh-CN" altLang="en-US" sz="1600" b="1" spc="1125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湿</a:t>
                      </a:r>
                      <a:r>
                        <a:rPr lang="zh-CN" sz="1600" b="1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度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783080" algn="l"/>
                        </a:tabLst>
                        <a:defRPr/>
                      </a:pP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温度：</a:t>
                      </a: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0-40℃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，湿度：</a:t>
                      </a:r>
                      <a:r>
                        <a:rPr lang="en-US" alt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10-80%</a:t>
                      </a:r>
                      <a:endParaRPr lang="zh-CN" altLang="zh-CN" sz="1600" dirty="0" smtClean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48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b="1" spc="1125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 产能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产能：搬运周期</a:t>
                      </a:r>
                      <a:r>
                        <a:rPr lang="en-US" altLang="zh-CN" sz="16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3S/PCS</a:t>
                      </a:r>
                      <a:r>
                        <a:rPr lang="zh-CN" altLang="en-US" sz="16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。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48"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altLang="en-US" sz="1600" b="1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单机设备</a:t>
                      </a:r>
                      <a:r>
                        <a:rPr lang="zh-CN" sz="1600" b="1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外</a:t>
                      </a:r>
                      <a:r>
                        <a:rPr lang="zh-CN" sz="16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形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783080" algn="l"/>
                        </a:tabLst>
                      </a:pP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长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：</a:t>
                      </a:r>
                      <a:r>
                        <a:rPr lang="en-US" alt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2500</a:t>
                      </a: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MM </a:t>
                      </a: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宽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：</a:t>
                      </a:r>
                      <a:r>
                        <a:rPr lang="en-US" alt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2500</a:t>
                      </a: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MM </a:t>
                      </a:r>
                      <a:r>
                        <a:rPr 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高</a:t>
                      </a:r>
                      <a:r>
                        <a:rPr lang="zh-CN" alt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：</a:t>
                      </a:r>
                      <a:r>
                        <a:rPr lang="en-US" altLang="zh-CN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1760</a:t>
                      </a:r>
                      <a:r>
                        <a:rPr lang="en-US" sz="1600" kern="5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MM</a:t>
                      </a:r>
                      <a:endParaRPr 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620688" y="6177136"/>
            <a:ext cx="1944216" cy="369332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设备功能特点：</a:t>
            </a:r>
            <a:endParaRPr lang="zh-CN" altLang="en-US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Text Box 19"/>
          <p:cNvSpPr txBox="1">
            <a:spLocks noChangeArrowheads="1"/>
          </p:cNvSpPr>
          <p:nvPr/>
        </p:nvSpPr>
        <p:spPr bwMode="auto">
          <a:xfrm>
            <a:off x="620688" y="6537176"/>
            <a:ext cx="2376264" cy="26037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、模块化设计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，可以以实际需求进行模组增减；</a:t>
            </a:r>
            <a:endParaRPr lang="en-US" altLang="zh-CN" sz="16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endParaRPr lang="en-US" altLang="zh-CN" sz="16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zh-CN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、机种切换方便快捷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，机种切换只需更换镭雕定位治具；</a:t>
            </a:r>
            <a:endParaRPr lang="en-US" altLang="zh-CN" sz="16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endParaRPr lang="en-US" altLang="zh-CN" sz="16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zh-CN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、适用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于各种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产品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的镭雕上下料制程，通用性好； </a:t>
            </a:r>
            <a:endParaRPr lang="zh-CN" altLang="en-US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4664" y="1208584"/>
            <a:ext cx="6048672" cy="2902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68960" y="6517811"/>
            <a:ext cx="3168352" cy="247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</TotalTime>
  <Words>4612</Words>
  <Application>Microsoft Office PowerPoint</Application>
  <PresentationFormat>A4 纸张(210x297 毫米)</PresentationFormat>
  <Paragraphs>499</Paragraphs>
  <Slides>24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/>
  <cp:lastModifiedBy>Administrator</cp:lastModifiedBy>
  <cp:revision>308</cp:revision>
  <dcterms:created xsi:type="dcterms:W3CDTF">2017-12-03T09:55:30Z</dcterms:created>
  <dcterms:modified xsi:type="dcterms:W3CDTF">2017-12-16T01:09:42Z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